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9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6858000" type="screen4x3"/>
  <p:notesSz cx="6858000" cy="9144000"/>
  <p:embeddedFontLst>
    <p:embeddedFont>
      <p:font typeface="Arimo"/>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iZnEXWidhHLF5kbNOompfAdsX/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66" y="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32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46" name="Google Shape;146;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56" name="Google Shape;156;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66" name="Google Shape;16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76" name="Google Shape;176;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86" name="Google Shape;186;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96" name="Google Shape;19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06" name="Google Shape;206;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16" name="Google Shape;216;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26" name="Google Shape;226;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37" name="Google Shape;237;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51" name="Google Shape;5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47" name="Google Shape;247;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57" name="Google Shape;257;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67" name="Google Shape;267;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76" name="Google Shape;276;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86" name="Google Shape;286;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296" name="Google Shape;296;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06" name="Google Shape;306;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17" name="Google Shape;317;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27" name="Google Shape;327;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37" name="Google Shape;337;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47" name="Google Shape;347;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357" name="Google Shape;357;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2" name="Google Shape;372;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7" name="Google Shape;38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6" name="Google Shape;39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2" name="Google Shape;402;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1" name="Google Shape;41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7" name="Google Shape;41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6" name="Google Shape;426;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86" name="Google Shape;8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2" name="Google Shape;43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1" name="Google Shape;441;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96" name="Google Shape;9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 name="Google Shape;10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18" name="Google Shape;118;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27" name="Google Shape;12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a:t>These processing systems are integrated with components dedicated to handling electric and/or mechanical interfacing.</a:t>
            </a:r>
            <a:endParaRPr/>
          </a:p>
        </p:txBody>
      </p:sp>
      <p:sp>
        <p:nvSpPr>
          <p:cNvPr id="136" name="Google Shape;136;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64"/>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4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6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SzPts val="3200"/>
              <a:buNone/>
              <a:defRPr sz="1800"/>
            </a:lvl1pPr>
            <a:lvl2pPr lvl="1" algn="ctr">
              <a:lnSpc>
                <a:spcPct val="100000"/>
              </a:lnSpc>
              <a:spcBef>
                <a:spcPts val="560"/>
              </a:spcBef>
              <a:spcAft>
                <a:spcPts val="0"/>
              </a:spcAft>
              <a:buSzPts val="2800"/>
              <a:buNone/>
              <a:defRPr sz="1500"/>
            </a:lvl2pPr>
            <a:lvl3pPr lvl="2" algn="ctr">
              <a:lnSpc>
                <a:spcPct val="100000"/>
              </a:lnSpc>
              <a:spcBef>
                <a:spcPts val="480"/>
              </a:spcBef>
              <a:spcAft>
                <a:spcPts val="0"/>
              </a:spcAft>
              <a:buSzPts val="2400"/>
              <a:buNone/>
              <a:defRPr sz="1350"/>
            </a:lvl3pPr>
            <a:lvl4pPr lvl="3" algn="ctr">
              <a:lnSpc>
                <a:spcPct val="100000"/>
              </a:lnSpc>
              <a:spcBef>
                <a:spcPts val="400"/>
              </a:spcBef>
              <a:spcAft>
                <a:spcPts val="0"/>
              </a:spcAft>
              <a:buSzPts val="2000"/>
              <a:buNone/>
              <a:defRPr sz="1200"/>
            </a:lvl4pPr>
            <a:lvl5pPr lvl="4" algn="ctr">
              <a:lnSpc>
                <a:spcPct val="100000"/>
              </a:lnSpc>
              <a:spcBef>
                <a:spcPts val="400"/>
              </a:spcBef>
              <a:spcAft>
                <a:spcPts val="0"/>
              </a:spcAft>
              <a:buSzPts val="2000"/>
              <a:buNone/>
              <a:defRPr sz="1200"/>
            </a:lvl5pPr>
            <a:lvl6pPr lvl="5" algn="ctr">
              <a:lnSpc>
                <a:spcPct val="100000"/>
              </a:lnSpc>
              <a:spcBef>
                <a:spcPts val="400"/>
              </a:spcBef>
              <a:spcAft>
                <a:spcPts val="0"/>
              </a:spcAft>
              <a:buSzPts val="2000"/>
              <a:buNone/>
              <a:defRPr sz="1200"/>
            </a:lvl6pPr>
            <a:lvl7pPr lvl="6" algn="ctr">
              <a:lnSpc>
                <a:spcPct val="100000"/>
              </a:lnSpc>
              <a:spcBef>
                <a:spcPts val="400"/>
              </a:spcBef>
              <a:spcAft>
                <a:spcPts val="0"/>
              </a:spcAft>
              <a:buSzPts val="2000"/>
              <a:buNone/>
              <a:defRPr sz="1200"/>
            </a:lvl7pPr>
            <a:lvl8pPr lvl="7" algn="ctr">
              <a:lnSpc>
                <a:spcPct val="100000"/>
              </a:lnSpc>
              <a:spcBef>
                <a:spcPts val="400"/>
              </a:spcBef>
              <a:spcAft>
                <a:spcPts val="0"/>
              </a:spcAft>
              <a:buSzPts val="2000"/>
              <a:buNone/>
              <a:defRPr sz="1200"/>
            </a:lvl8pPr>
            <a:lvl9pPr lvl="8" algn="ctr">
              <a:lnSpc>
                <a:spcPct val="100000"/>
              </a:lnSpc>
              <a:spcBef>
                <a:spcPts val="400"/>
              </a:spcBef>
              <a:spcAft>
                <a:spcPts val="0"/>
              </a:spcAft>
              <a:buSzPts val="2000"/>
              <a:buNone/>
              <a:defRPr sz="1200"/>
            </a:lvl9pPr>
          </a:lstStyle>
          <a:p>
            <a:endParaRPr/>
          </a:p>
        </p:txBody>
      </p:sp>
      <p:sp>
        <p:nvSpPr>
          <p:cNvPr id="39" name="Google Shape;39;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a:lvl1pPr>
            <a:lvl2pPr marL="0" marR="0" lvl="1" indent="0" algn="r">
              <a:lnSpc>
                <a:spcPct val="100000"/>
              </a:lnSpc>
              <a:spcBef>
                <a:spcPts val="0"/>
              </a:spcBef>
              <a:spcAft>
                <a:spcPts val="0"/>
              </a:spcAft>
              <a:buClr>
                <a:srgbClr val="000000"/>
              </a:buClr>
              <a:buSzPts val="1200"/>
              <a:buFont typeface="Arial"/>
              <a:buNone/>
              <a:defRPr/>
            </a:lvl2pPr>
            <a:lvl3pPr marL="0" marR="0" lvl="2" indent="0" algn="r">
              <a:lnSpc>
                <a:spcPct val="100000"/>
              </a:lnSpc>
              <a:spcBef>
                <a:spcPts val="0"/>
              </a:spcBef>
              <a:spcAft>
                <a:spcPts val="0"/>
              </a:spcAft>
              <a:buClr>
                <a:srgbClr val="000000"/>
              </a:buClr>
              <a:buSzPts val="1200"/>
              <a:buFont typeface="Arial"/>
              <a:buNone/>
              <a:defRPr/>
            </a:lvl3pPr>
            <a:lvl4pPr marL="0" marR="0" lvl="3" indent="0" algn="r">
              <a:lnSpc>
                <a:spcPct val="100000"/>
              </a:lnSpc>
              <a:spcBef>
                <a:spcPts val="0"/>
              </a:spcBef>
              <a:spcAft>
                <a:spcPts val="0"/>
              </a:spcAft>
              <a:buClr>
                <a:srgbClr val="000000"/>
              </a:buClr>
              <a:buSzPts val="1200"/>
              <a:buFont typeface="Arial"/>
              <a:buNone/>
              <a:defRPr/>
            </a:lvl4pPr>
            <a:lvl5pPr marL="0" marR="0" lvl="4" indent="0" algn="r">
              <a:lnSpc>
                <a:spcPct val="100000"/>
              </a:lnSpc>
              <a:spcBef>
                <a:spcPts val="0"/>
              </a:spcBef>
              <a:spcAft>
                <a:spcPts val="0"/>
              </a:spcAft>
              <a:buClr>
                <a:srgbClr val="000000"/>
              </a:buClr>
              <a:buSzPts val="1200"/>
              <a:buFont typeface="Arial"/>
              <a:buNone/>
              <a:defRPr/>
            </a:lvl5pPr>
            <a:lvl6pPr marL="0" marR="0" lvl="5" indent="0" algn="r">
              <a:lnSpc>
                <a:spcPct val="100000"/>
              </a:lnSpc>
              <a:spcBef>
                <a:spcPts val="0"/>
              </a:spcBef>
              <a:spcAft>
                <a:spcPts val="0"/>
              </a:spcAft>
              <a:buClr>
                <a:srgbClr val="000000"/>
              </a:buClr>
              <a:buSzPts val="1200"/>
              <a:buFont typeface="Arial"/>
              <a:buNone/>
              <a:defRPr/>
            </a:lvl6pPr>
            <a:lvl7pPr marL="0" marR="0" lvl="6" indent="0" algn="r">
              <a:lnSpc>
                <a:spcPct val="100000"/>
              </a:lnSpc>
              <a:spcBef>
                <a:spcPts val="0"/>
              </a:spcBef>
              <a:spcAft>
                <a:spcPts val="0"/>
              </a:spcAft>
              <a:buClr>
                <a:srgbClr val="000000"/>
              </a:buClr>
              <a:buSzPts val="1200"/>
              <a:buFont typeface="Arial"/>
              <a:buNone/>
              <a:defRPr/>
            </a:lvl7pPr>
            <a:lvl8pPr marL="0" marR="0" lvl="7" indent="0" algn="r">
              <a:lnSpc>
                <a:spcPct val="100000"/>
              </a:lnSpc>
              <a:spcBef>
                <a:spcPts val="0"/>
              </a:spcBef>
              <a:spcAft>
                <a:spcPts val="0"/>
              </a:spcAft>
              <a:buClr>
                <a:srgbClr val="000000"/>
              </a:buClr>
              <a:buSzPts val="1200"/>
              <a:buFont typeface="Arial"/>
              <a:buNone/>
              <a:defRPr/>
            </a:lvl8pPr>
            <a:lvl9pPr marL="0" marR="0" lvl="8" indent="0" algn="r">
              <a:lnSpc>
                <a:spcPct val="100000"/>
              </a:lnSpc>
              <a:spcBef>
                <a:spcPts val="0"/>
              </a:spcBef>
              <a:spcAft>
                <a:spcPts val="0"/>
              </a:spcAft>
              <a:buClr>
                <a:srgbClr val="000000"/>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42"/>
        <p:cNvGrpSpPr/>
        <p:nvPr/>
      </p:nvGrpSpPr>
      <p:grpSpPr>
        <a:xfrm>
          <a:off x="0" y="0"/>
          <a:ext cx="0" cy="0"/>
          <a:chOff x="0" y="0"/>
          <a:chExt cx="0" cy="0"/>
        </a:xfrm>
      </p:grpSpPr>
      <p:sp>
        <p:nvSpPr>
          <p:cNvPr id="43" name="Google Shape;43;p65"/>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65"/>
          <p:cNvSpPr txBox="1">
            <a:spLocks noGrp="1"/>
          </p:cNvSpPr>
          <p:nvPr>
            <p:ph type="dt" idx="10"/>
          </p:nvPr>
        </p:nvSpPr>
        <p:spPr>
          <a:xfrm>
            <a:off x="457200" y="6356353"/>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5"/>
          <p:cNvSpPr txBox="1">
            <a:spLocks noGrp="1"/>
          </p:cNvSpPr>
          <p:nvPr>
            <p:ph type="ftr" idx="11"/>
          </p:nvPr>
        </p:nvSpPr>
        <p:spPr>
          <a:xfrm>
            <a:off x="3124200" y="6356353"/>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5"/>
          <p:cNvSpPr txBox="1">
            <a:spLocks noGrp="1"/>
          </p:cNvSpPr>
          <p:nvPr>
            <p:ph type="sldNum" idx="12"/>
          </p:nvPr>
        </p:nvSpPr>
        <p:spPr>
          <a:xfrm>
            <a:off x="6553200" y="6356353"/>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65"/>
          <p:cNvSpPr txBox="1">
            <a:spLocks noGrp="1"/>
          </p:cNvSpPr>
          <p:nvPr>
            <p:ph type="body" idx="1"/>
          </p:nvPr>
        </p:nvSpPr>
        <p:spPr>
          <a:xfrm>
            <a:off x="652465" y="1437220"/>
            <a:ext cx="8034337" cy="4451349"/>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atin typeface="Arial"/>
                <a:ea typeface="Arial"/>
                <a:cs typeface="Arial"/>
                <a:sym typeface="Arial"/>
              </a:defRPr>
            </a:lvl1pPr>
            <a:lvl2pPr marL="914400" lvl="1" indent="-406400" algn="l">
              <a:lnSpc>
                <a:spcPct val="100000"/>
              </a:lnSpc>
              <a:spcBef>
                <a:spcPts val="560"/>
              </a:spcBef>
              <a:spcAft>
                <a:spcPts val="0"/>
              </a:spcAft>
              <a:buSzPts val="2800"/>
              <a:buChar char="–"/>
              <a:defRPr>
                <a:latin typeface="Arial"/>
                <a:ea typeface="Arial"/>
                <a:cs typeface="Arial"/>
                <a:sym typeface="Arial"/>
              </a:defRPr>
            </a:lvl2pPr>
            <a:lvl3pPr marL="1371600" lvl="2" indent="-381000" algn="l">
              <a:lnSpc>
                <a:spcPct val="100000"/>
              </a:lnSpc>
              <a:spcBef>
                <a:spcPts val="480"/>
              </a:spcBef>
              <a:spcAft>
                <a:spcPts val="0"/>
              </a:spcAft>
              <a:buSzPts val="2400"/>
              <a:buChar char="•"/>
              <a:defRPr>
                <a:latin typeface="Arial"/>
                <a:ea typeface="Arial"/>
                <a:cs typeface="Arial"/>
                <a:sym typeface="Arial"/>
              </a:defRPr>
            </a:lvl3pPr>
            <a:lvl4pPr marL="1828800" lvl="3" indent="-355600" algn="l">
              <a:lnSpc>
                <a:spcPct val="100000"/>
              </a:lnSpc>
              <a:spcBef>
                <a:spcPts val="400"/>
              </a:spcBef>
              <a:spcAft>
                <a:spcPts val="0"/>
              </a:spcAft>
              <a:buSzPts val="2000"/>
              <a:buChar char="–"/>
              <a:defRPr>
                <a:latin typeface="Arial"/>
                <a:ea typeface="Arial"/>
                <a:cs typeface="Arial"/>
                <a:sym typeface="Arial"/>
              </a:defRPr>
            </a:lvl4pPr>
            <a:lvl5pPr marL="2286000" lvl="4" indent="-355600" algn="l">
              <a:lnSpc>
                <a:spcPct val="100000"/>
              </a:lnSpc>
              <a:spcBef>
                <a:spcPts val="400"/>
              </a:spcBef>
              <a:spcAft>
                <a:spcPts val="0"/>
              </a:spcAft>
              <a:buSzPts val="2000"/>
              <a:buChar char="»"/>
              <a:defRPr>
                <a:latin typeface="Arial"/>
                <a:ea typeface="Arial"/>
                <a:cs typeface="Arial"/>
                <a:sym typeface="Arial"/>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147711" y="737420"/>
            <a:ext cx="9144000" cy="5724340"/>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002060"/>
              </a:solidFill>
              <a:latin typeface="Times New Roman"/>
              <a:ea typeface="Times New Roman"/>
              <a:cs typeface="Times New Roman"/>
              <a:sym typeface="Times New Roman"/>
            </a:endParaRPr>
          </a:p>
          <a:p>
            <a:pPr lvl="0" algn="ctr">
              <a:buSzPts val="3200"/>
            </a:pPr>
            <a:r>
              <a:rPr lang="en-US" sz="2800" b="1" dirty="0">
                <a:solidFill>
                  <a:srgbClr val="002060"/>
                </a:solidFill>
                <a:latin typeface="Times New Roman"/>
                <a:ea typeface="Times New Roman"/>
                <a:cs typeface="Times New Roman"/>
                <a:sym typeface="Times New Roman"/>
              </a:rPr>
              <a:t>Embedded System and Internet of Things </a:t>
            </a:r>
            <a:r>
              <a:rPr lang="en-US" sz="2800" b="1" i="0" u="none" strike="noStrike" cap="none" dirty="0">
                <a:solidFill>
                  <a:srgbClr val="002060"/>
                </a:solidFill>
                <a:latin typeface="Times New Roman"/>
                <a:ea typeface="Times New Roman"/>
                <a:cs typeface="Times New Roman"/>
                <a:sym typeface="Times New Roman"/>
              </a:rPr>
              <a:t>(ESIOT)</a:t>
            </a:r>
            <a:endParaRPr lang="en-US" sz="2800" b="1" i="0" u="none" strike="noStrike" cap="none" dirty="0">
              <a:solidFill>
                <a:srgbClr val="FF0000"/>
              </a:solidFill>
              <a:latin typeface="Times New Roman"/>
              <a:ea typeface="Times New Roman"/>
              <a:cs typeface="Times New Roman"/>
              <a:sym typeface="Times New Roman"/>
            </a:endParaRPr>
          </a:p>
          <a:p>
            <a:pPr lvl="0" algn="ctr">
              <a:buSzPts val="3200"/>
            </a:pPr>
            <a:endParaRPr lang="en-US" sz="1800" dirty="0">
              <a:solidFill>
                <a:srgbClr val="366092"/>
              </a:solidFill>
              <a:latin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algn="ctr"/>
            <a:endParaRPr lang="en-US" sz="1800" b="1" dirty="0">
              <a:solidFill>
                <a:srgbClr val="FF0000"/>
              </a:solidFill>
              <a:latin typeface="Times New Roman"/>
              <a:ea typeface="Times New Roman"/>
              <a:cs typeface="Times New Roman"/>
              <a:sym typeface="Times New Roman"/>
            </a:endParaRPr>
          </a:p>
          <a:p>
            <a:pPr algn="ctr"/>
            <a:r>
              <a:rPr lang="en-US" sz="2800" b="1" u="none" strike="noStrike" cap="none" dirty="0">
                <a:solidFill>
                  <a:srgbClr val="FF0000"/>
                </a:solidFill>
                <a:latin typeface="Times New Roman"/>
                <a:ea typeface="Times New Roman"/>
                <a:cs typeface="Times New Roman"/>
                <a:sym typeface="Times New Roman"/>
              </a:rPr>
              <a:t>UNIT-4</a:t>
            </a:r>
            <a:endParaRPr lang="en-US" sz="2800" b="1" i="1" u="none" strike="noStrike" cap="none" dirty="0">
              <a:solidFill>
                <a:srgbClr val="FF0000"/>
              </a:solidFill>
              <a:latin typeface="Times New Roman"/>
              <a:ea typeface="Times New Roman"/>
              <a:cs typeface="Times New Roman"/>
              <a:sym typeface="Times New Roman"/>
            </a:endParaRPr>
          </a:p>
          <a:p>
            <a:pPr algn="ctr"/>
            <a:r>
              <a:rPr lang="en-US" sz="2800" b="1" dirty="0">
                <a:solidFill>
                  <a:srgbClr val="FF0000"/>
                </a:solidFill>
                <a:latin typeface="Times New Roman"/>
                <a:ea typeface="Times New Roman"/>
                <a:cs typeface="Times New Roman"/>
                <a:sym typeface="Times New Roman"/>
              </a:rPr>
              <a:t>Arduino and Programming </a:t>
            </a: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lang="en-US" sz="1800" b="1" dirty="0">
              <a:solidFill>
                <a:srgbClr val="366092"/>
              </a:solidFill>
              <a:latin typeface="Times New Roman"/>
              <a:ea typeface="Times New Roman"/>
              <a:cs typeface="Times New Roman"/>
              <a:sym typeface="Times New Roman"/>
            </a:endParaRPr>
          </a:p>
          <a:p>
            <a:pPr lvl="0" algn="ctr"/>
            <a:endParaRPr lang="en-US" sz="1800" b="1" i="0" u="none" strike="noStrike" cap="none" dirty="0">
              <a:solidFill>
                <a:srgbClr val="366092"/>
              </a:solidFill>
              <a:latin typeface="Times New Roman"/>
              <a:ea typeface="Times New Roman"/>
              <a:cs typeface="Times New Roman"/>
              <a:sym typeface="Times New Roman"/>
            </a:endParaRPr>
          </a:p>
          <a:p>
            <a:pPr lvl="0" algn="ct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0000"/>
                </a:solidFill>
                <a:latin typeface="Times New Roman"/>
                <a:ea typeface="Times New Roman"/>
                <a:cs typeface="Times New Roman"/>
                <a:sym typeface="Times New Roman"/>
              </a:rPr>
              <a:t>B.E.-CSE 3</a:t>
            </a:r>
            <a:r>
              <a:rPr lang="en-US" sz="2400" b="1" i="0" u="none" strike="noStrike" cap="none" baseline="30000" dirty="0">
                <a:solidFill>
                  <a:srgbClr val="FF0000"/>
                </a:solidFill>
                <a:latin typeface="Times New Roman"/>
                <a:ea typeface="Times New Roman"/>
                <a:cs typeface="Times New Roman"/>
                <a:sym typeface="Times New Roman"/>
              </a:rPr>
              <a:t>rd</a:t>
            </a:r>
            <a:r>
              <a:rPr lang="en-US" sz="2400" b="1" i="0" u="none" strike="noStrike" cap="none" dirty="0">
                <a:solidFill>
                  <a:srgbClr val="FF0000"/>
                </a:solidFill>
                <a:latin typeface="Times New Roman"/>
                <a:ea typeface="Times New Roman"/>
                <a:cs typeface="Times New Roman"/>
                <a:sym typeface="Times New Roman"/>
              </a:rPr>
              <a:t> Sem.</a:t>
            </a:r>
            <a:endParaRPr dirty="0"/>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Department of Interdisciplinary Courses in Engineering (DICE</a:t>
            </a:r>
            <a:r>
              <a:rPr lang="en-US" sz="1600" b="1" dirty="0">
                <a:solidFill>
                  <a:schemeClr val="dk1"/>
                </a:solidFill>
                <a:latin typeface="Times New Roman"/>
                <a:ea typeface="Times New Roman"/>
                <a:cs typeface="Times New Roman"/>
                <a:sym typeface="Times New Roman"/>
              </a:rPr>
              <a:t>)</a:t>
            </a: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pic>
        <p:nvPicPr>
          <p:cNvPr id="2" name="Google Shape;76;p2">
            <a:extLst>
              <a:ext uri="{FF2B5EF4-FFF2-40B4-BE49-F238E27FC236}">
                <a16:creationId xmlns:a16="http://schemas.microsoft.com/office/drawing/2014/main" id="{361C0809-A2FC-7067-6837-2F573597121F}"/>
              </a:ext>
            </a:extLst>
          </p:cNvPr>
          <p:cNvPicPr preferRelativeResize="0"/>
          <p:nvPr/>
        </p:nvPicPr>
        <p:blipFill rotWithShape="1">
          <a:blip r:embed="rId4">
            <a:alphaModFix/>
          </a:blip>
          <a:srcRect/>
          <a:stretch/>
        </p:blipFill>
        <p:spPr>
          <a:xfrm>
            <a:off x="2674867" y="1605296"/>
            <a:ext cx="3268733" cy="14788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graphicFrame>
        <p:nvGraphicFramePr>
          <p:cNvPr id="7" name="Table 6">
            <a:extLst>
              <a:ext uri="{FF2B5EF4-FFF2-40B4-BE49-F238E27FC236}">
                <a16:creationId xmlns:a16="http://schemas.microsoft.com/office/drawing/2014/main" id="{DFA3AE8D-E3CC-12A9-EB82-325D63B13F1D}"/>
              </a:ext>
            </a:extLst>
          </p:cNvPr>
          <p:cNvGraphicFramePr>
            <a:graphicFrameLocks noGrp="1"/>
          </p:cNvGraphicFramePr>
          <p:nvPr>
            <p:extLst>
              <p:ext uri="{D42A27DB-BD31-4B8C-83A1-F6EECF244321}">
                <p14:modId xmlns:p14="http://schemas.microsoft.com/office/powerpoint/2010/main" val="1345649256"/>
              </p:ext>
            </p:extLst>
          </p:nvPr>
        </p:nvGraphicFramePr>
        <p:xfrm>
          <a:off x="489155" y="4513271"/>
          <a:ext cx="8165690" cy="1561153"/>
        </p:xfrm>
        <a:graphic>
          <a:graphicData uri="http://schemas.openxmlformats.org/drawingml/2006/table">
            <a:tbl>
              <a:tblPr/>
              <a:tblGrid>
                <a:gridCol w="8165690">
                  <a:extLst>
                    <a:ext uri="{9D8B030D-6E8A-4147-A177-3AD203B41FA5}">
                      <a16:colId xmlns:a16="http://schemas.microsoft.com/office/drawing/2014/main" val="2555116082"/>
                    </a:ext>
                  </a:extLst>
                </a:gridCol>
              </a:tblGrid>
              <a:tr h="1561153">
                <a:tc>
                  <a:txBody>
                    <a:bodyPr/>
                    <a:lstStyle/>
                    <a:p>
                      <a:pPr algn="ctr"/>
                      <a:r>
                        <a:rPr lang="en-IN" sz="1800" b="1" i="0" dirty="0">
                          <a:solidFill>
                            <a:srgbClr val="FF0000"/>
                          </a:solidFill>
                          <a:effectLst/>
                          <a:highlight>
                            <a:srgbClr val="FFFF00"/>
                          </a:highlight>
                          <a:latin typeface="Times New Roman" panose="02020603050405020304" pitchFamily="18" charset="0"/>
                        </a:rPr>
                        <a:t>Introduction to Arduino, Architecture of Arduino, Types of Arduino, Arduino Programming Structure , Bare minimum code, Variables, Serial </a:t>
                      </a:r>
                      <a:r>
                        <a:rPr lang="en-IN" sz="1800" b="1" i="0" dirty="0" err="1">
                          <a:solidFill>
                            <a:srgbClr val="FF0000"/>
                          </a:solidFill>
                          <a:effectLst/>
                          <a:highlight>
                            <a:srgbClr val="FFFF00"/>
                          </a:highlight>
                          <a:latin typeface="Times New Roman" panose="02020603050405020304" pitchFamily="18" charset="0"/>
                        </a:rPr>
                        <a:t>Moitor</a:t>
                      </a:r>
                      <a:r>
                        <a:rPr lang="en-IN" sz="1800" b="1" i="0" dirty="0">
                          <a:solidFill>
                            <a:srgbClr val="FF0000"/>
                          </a:solidFill>
                          <a:effectLst/>
                          <a:latin typeface="Times New Roman" panose="02020603050405020304" pitchFamily="18" charset="0"/>
                        </a:rPr>
                        <a:t>, Types of Sensors and actuators (temperature, light, motion, motors, relays, displays etc) . Case Studies of Smart home automation, Smart cities, Healthcare and wearable devices</a:t>
                      </a:r>
                      <a:endParaRPr lang="en-IN" sz="1800" b="1" dirty="0">
                        <a:solidFill>
                          <a:srgbClr val="FF0000"/>
                        </a:solidFill>
                        <a:effectLst/>
                      </a:endParaRPr>
                    </a:p>
                  </a:txBody>
                  <a:tcPr anchor="ctr">
                    <a:lnL>
                      <a:noFill/>
                    </a:lnL>
                    <a:lnR>
                      <a:noFill/>
                    </a:lnR>
                    <a:lnT>
                      <a:noFill/>
                    </a:lnT>
                    <a:lnB>
                      <a:noFill/>
                    </a:lnB>
                    <a:noFill/>
                  </a:tcPr>
                </a:tc>
                <a:extLst>
                  <a:ext uri="{0D108BD9-81ED-4DB2-BD59-A6C34878D82A}">
                    <a16:rowId xmlns:a16="http://schemas.microsoft.com/office/drawing/2014/main" val="18816454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General Architecture</a:t>
            </a:r>
            <a:endParaRPr/>
          </a:p>
        </p:txBody>
      </p:sp>
      <p:sp>
        <p:nvSpPr>
          <p:cNvPr id="149" name="Google Shape;14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50" name="Google Shape;150;p32"/>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51" name="Google Shape;151;p32"/>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52" name="Google Shape;152;p32"/>
          <p:cNvPicPr preferRelativeResize="0"/>
          <p:nvPr/>
        </p:nvPicPr>
        <p:blipFill rotWithShape="1">
          <a:blip r:embed="rId4">
            <a:alphaModFix/>
          </a:blip>
          <a:srcRect/>
          <a:stretch/>
        </p:blipFill>
        <p:spPr>
          <a:xfrm>
            <a:off x="521110" y="1228725"/>
            <a:ext cx="7456241" cy="54557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Communication Devices</a:t>
            </a:r>
            <a:endParaRPr/>
          </a:p>
        </p:txBody>
      </p:sp>
      <p:sp>
        <p:nvSpPr>
          <p:cNvPr id="159" name="Google Shape;159;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60" name="Google Shape;160;p33"/>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61" name="Google Shape;161;p33"/>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62" name="Google Shape;162;p33"/>
          <p:cNvPicPr preferRelativeResize="0"/>
          <p:nvPr/>
        </p:nvPicPr>
        <p:blipFill rotWithShape="1">
          <a:blip r:embed="rId4">
            <a:alphaModFix/>
          </a:blip>
          <a:srcRect/>
          <a:stretch/>
        </p:blipFill>
        <p:spPr>
          <a:xfrm>
            <a:off x="110359" y="1355564"/>
            <a:ext cx="8815171" cy="48857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Characteristics</a:t>
            </a:r>
            <a:endParaRPr/>
          </a:p>
        </p:txBody>
      </p:sp>
      <p:sp>
        <p:nvSpPr>
          <p:cNvPr id="169" name="Google Shape;169;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70" name="Google Shape;170;p34"/>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71" name="Google Shape;171;p34"/>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72" name="Google Shape;172;p34"/>
          <p:cNvPicPr preferRelativeResize="0"/>
          <p:nvPr/>
        </p:nvPicPr>
        <p:blipFill rotWithShape="1">
          <a:blip r:embed="rId4">
            <a:alphaModFix/>
          </a:blip>
          <a:srcRect/>
          <a:stretch/>
        </p:blipFill>
        <p:spPr>
          <a:xfrm>
            <a:off x="693682" y="1152524"/>
            <a:ext cx="7993117" cy="54783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Programming in Arduino</a:t>
            </a:r>
            <a:endParaRPr/>
          </a:p>
        </p:txBody>
      </p:sp>
      <p:sp>
        <p:nvSpPr>
          <p:cNvPr id="179" name="Google Shape;179;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80" name="Google Shape;180;p35"/>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81" name="Google Shape;181;p35"/>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82" name="Google Shape;182;p35"/>
          <p:cNvPicPr preferRelativeResize="0"/>
          <p:nvPr/>
        </p:nvPicPr>
        <p:blipFill rotWithShape="1">
          <a:blip r:embed="rId4">
            <a:alphaModFix/>
          </a:blip>
          <a:srcRect/>
          <a:stretch/>
        </p:blipFill>
        <p:spPr>
          <a:xfrm>
            <a:off x="417786" y="1355564"/>
            <a:ext cx="8040414" cy="52234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IDE Software</a:t>
            </a:r>
            <a:endParaRPr/>
          </a:p>
        </p:txBody>
      </p:sp>
      <p:sp>
        <p:nvSpPr>
          <p:cNvPr id="189" name="Google Shape;18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190" name="Google Shape;190;p36"/>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91" name="Google Shape;191;p36"/>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92" name="Google Shape;192;p36"/>
          <p:cNvPicPr preferRelativeResize="0"/>
          <p:nvPr/>
        </p:nvPicPr>
        <p:blipFill rotWithShape="1">
          <a:blip r:embed="rId4">
            <a:alphaModFix/>
          </a:blip>
          <a:srcRect/>
          <a:stretch/>
        </p:blipFill>
        <p:spPr>
          <a:xfrm>
            <a:off x="181963" y="1204911"/>
            <a:ext cx="8615196" cy="5218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Writing Based Language</a:t>
            </a:r>
            <a:endParaRPr/>
          </a:p>
        </p:txBody>
      </p:sp>
      <p:sp>
        <p:nvSpPr>
          <p:cNvPr id="199" name="Google Shape;19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00" name="Google Shape;200;p37"/>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01" name="Google Shape;201;p37"/>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202" name="Google Shape;202;p37"/>
          <p:cNvPicPr preferRelativeResize="0"/>
          <p:nvPr/>
        </p:nvPicPr>
        <p:blipFill rotWithShape="1">
          <a:blip r:embed="rId4">
            <a:alphaModFix/>
          </a:blip>
          <a:srcRect/>
          <a:stretch/>
        </p:blipFill>
        <p:spPr>
          <a:xfrm>
            <a:off x="189186" y="1296985"/>
            <a:ext cx="8765628" cy="4092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Some Functions</a:t>
            </a:r>
            <a:endParaRPr/>
          </a:p>
        </p:txBody>
      </p:sp>
      <p:sp>
        <p:nvSpPr>
          <p:cNvPr id="209" name="Google Shape;209;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10" name="Google Shape;210;p38"/>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11" name="Google Shape;211;p38"/>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212" name="Google Shape;212;p38"/>
          <p:cNvPicPr preferRelativeResize="0"/>
          <p:nvPr/>
        </p:nvPicPr>
        <p:blipFill rotWithShape="1">
          <a:blip r:embed="rId4">
            <a:alphaModFix/>
          </a:blip>
          <a:srcRect/>
          <a:stretch/>
        </p:blipFill>
        <p:spPr>
          <a:xfrm>
            <a:off x="371475" y="1128926"/>
            <a:ext cx="8548442" cy="4042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9"/>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Bare Minimum Code</a:t>
            </a:r>
            <a:endParaRPr/>
          </a:p>
        </p:txBody>
      </p:sp>
      <p:sp>
        <p:nvSpPr>
          <p:cNvPr id="219" name="Google Shape;21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20" name="Google Shape;220;p39"/>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21" name="Google Shape;221;p39"/>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bare minimum of code needed to start an Arduino sketch. </a:t>
            </a: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pic>
        <p:nvPicPr>
          <p:cNvPr id="222" name="Google Shape;222;p39"/>
          <p:cNvPicPr preferRelativeResize="0"/>
          <p:nvPr/>
        </p:nvPicPr>
        <p:blipFill rotWithShape="1">
          <a:blip r:embed="rId4">
            <a:alphaModFix/>
          </a:blip>
          <a:srcRect/>
          <a:stretch/>
        </p:blipFill>
        <p:spPr>
          <a:xfrm>
            <a:off x="1509712" y="2323936"/>
            <a:ext cx="6705944" cy="22101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Bare Minimum Code</a:t>
            </a:r>
            <a:endParaRPr/>
          </a:p>
        </p:txBody>
      </p:sp>
      <p:sp>
        <p:nvSpPr>
          <p:cNvPr id="229" name="Google Shape;229;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30" name="Google Shape;230;p4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31" name="Google Shape;231;p40"/>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32" name="Google Shape;232;p40"/>
          <p:cNvSpPr/>
          <p:nvPr/>
        </p:nvSpPr>
        <p:spPr>
          <a:xfrm>
            <a:off x="710296" y="1821421"/>
            <a:ext cx="8244518" cy="1231106"/>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The </a:t>
            </a:r>
            <a:r>
              <a:rPr lang="en-US" sz="2000" b="1" i="0" u="none" strike="noStrike" cap="none">
                <a:solidFill>
                  <a:srgbClr val="FF0000"/>
                </a:solidFill>
                <a:latin typeface="Times New Roman"/>
                <a:ea typeface="Times New Roman"/>
                <a:cs typeface="Times New Roman"/>
                <a:sym typeface="Times New Roman"/>
              </a:rPr>
              <a:t>setup() </a:t>
            </a:r>
            <a:r>
              <a:rPr lang="en-US" sz="1800" b="0" i="0" u="none" strike="noStrike" cap="none">
                <a:solidFill>
                  <a:schemeClr val="dk1"/>
                </a:solidFill>
                <a:latin typeface="Times New Roman"/>
                <a:ea typeface="Times New Roman"/>
                <a:cs typeface="Times New Roman"/>
                <a:sym typeface="Times New Roman"/>
              </a:rPr>
              <a:t>function is called when a sketch starts. Use it to initialize variables, pin modes, start using libraries, etc. The setup function will only run once, after each powerup or reset of the Arduino board. </a:t>
            </a:r>
            <a:endParaRPr/>
          </a:p>
          <a:p>
            <a:pPr marL="0" marR="0" lvl="0" indent="0" algn="just" rtl="0">
              <a:lnSpc>
                <a:spcPct val="100000"/>
              </a:lnSpc>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sp>
        <p:nvSpPr>
          <p:cNvPr id="233" name="Google Shape;233;p40"/>
          <p:cNvSpPr/>
          <p:nvPr/>
        </p:nvSpPr>
        <p:spPr>
          <a:xfrm>
            <a:off x="849761" y="3836580"/>
            <a:ext cx="8294239" cy="1200329"/>
          </a:xfrm>
          <a:prstGeom prst="rect">
            <a:avLst/>
          </a:prstGeom>
          <a:noFill/>
          <a:ln>
            <a:noFill/>
          </a:ln>
        </p:spPr>
        <p:txBody>
          <a:bodyPr spcFirstLastPara="1" wrap="square" lIns="91425" tIns="45700" rIns="91425" bIns="45700" anchor="ctr" anchorCtr="0">
            <a:spAutoFit/>
          </a:bodyPr>
          <a:lstStyle/>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After creating a </a:t>
            </a:r>
            <a:r>
              <a:rPr lang="en-US" sz="1800" b="0" i="0" u="none" strike="noStrike" cap="none">
                <a:solidFill>
                  <a:schemeClr val="dk1"/>
                </a:solidFill>
                <a:latin typeface="Arimo"/>
                <a:ea typeface="Arimo"/>
                <a:cs typeface="Arimo"/>
                <a:sym typeface="Arimo"/>
              </a:rPr>
              <a:t>setup()</a:t>
            </a:r>
            <a:r>
              <a:rPr lang="en-US" sz="1800" b="0" i="0" u="none" strike="noStrike" cap="none">
                <a:solidFill>
                  <a:schemeClr val="dk1"/>
                </a:solidFill>
                <a:latin typeface="Arial"/>
                <a:ea typeface="Arial"/>
                <a:cs typeface="Arial"/>
                <a:sym typeface="Arial"/>
              </a:rPr>
              <a:t> function, </a:t>
            </a:r>
            <a:r>
              <a:rPr lang="en-US" sz="1800" b="1" i="0" u="none" strike="noStrike" cap="none">
                <a:solidFill>
                  <a:srgbClr val="FF0000"/>
                </a:solidFill>
                <a:latin typeface="Arial"/>
                <a:ea typeface="Arial"/>
                <a:cs typeface="Arial"/>
                <a:sym typeface="Arial"/>
              </a:rPr>
              <a:t>the </a:t>
            </a:r>
            <a:r>
              <a:rPr lang="en-US" sz="1800" b="1" i="0" u="none" strike="noStrike" cap="none">
                <a:solidFill>
                  <a:srgbClr val="FF0000"/>
                </a:solidFill>
                <a:latin typeface="Arimo"/>
                <a:ea typeface="Arimo"/>
                <a:cs typeface="Arimo"/>
                <a:sym typeface="Arimo"/>
              </a:rPr>
              <a:t>loop()</a:t>
            </a:r>
            <a:r>
              <a:rPr lang="en-US" sz="1800" b="1" i="0" u="none" strike="noStrike" cap="none">
                <a:solidFill>
                  <a:srgbClr val="FF0000"/>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function does precisely what its name suggests, and loops consecutively, allowing your program to change and respond as it runs. Code in the </a:t>
            </a:r>
            <a:r>
              <a:rPr lang="en-US" sz="1800" b="0" i="0" u="none" strike="noStrike" cap="none">
                <a:solidFill>
                  <a:schemeClr val="dk1"/>
                </a:solidFill>
                <a:latin typeface="Arimo"/>
                <a:ea typeface="Arimo"/>
                <a:cs typeface="Arimo"/>
                <a:sym typeface="Arimo"/>
              </a:rPr>
              <a:t>loop()</a:t>
            </a:r>
            <a:r>
              <a:rPr lang="en-US" sz="1800" b="0" i="0" u="none" strike="noStrike" cap="none">
                <a:solidFill>
                  <a:schemeClr val="dk1"/>
                </a:solidFill>
                <a:latin typeface="Arial"/>
                <a:ea typeface="Arial"/>
                <a:cs typeface="Arial"/>
                <a:sym typeface="Arial"/>
              </a:rPr>
              <a:t> section of your sketch is used to actively control the Arduino board.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Variables</a:t>
            </a:r>
            <a:endParaRPr/>
          </a:p>
        </p:txBody>
      </p:sp>
      <p:sp>
        <p:nvSpPr>
          <p:cNvPr id="240" name="Google Shape;240;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41" name="Google Shape;241;p41"/>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42" name="Google Shape;242;p41"/>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43" name="Google Shape;243;p41"/>
          <p:cNvSpPr/>
          <p:nvPr/>
        </p:nvSpPr>
        <p:spPr>
          <a:xfrm>
            <a:off x="315733" y="736543"/>
            <a:ext cx="8734137" cy="5891421"/>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Variables</a:t>
            </a:r>
            <a:r>
              <a:rPr lang="en-US" sz="1800" b="0" i="0" u="none" strike="noStrike" cap="none">
                <a:solidFill>
                  <a:schemeClr val="dk1"/>
                </a:solidFill>
                <a:latin typeface="Times New Roman"/>
                <a:ea typeface="Times New Roman"/>
                <a:cs typeface="Times New Roman"/>
                <a:sym typeface="Times New Roman"/>
              </a:rPr>
              <a:t> are essential for storing data that your programs can manipulate.</a:t>
            </a:r>
            <a:endParaRPr/>
          </a:p>
          <a:p>
            <a:pPr marL="0" marR="0" lvl="0" indent="0" algn="just"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Key types:</a:t>
            </a:r>
            <a:endParaRPr/>
          </a:p>
          <a:p>
            <a:pPr marL="0" marR="0" lvl="0" indent="0" algn="just"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a:t>
            </a:r>
            <a:endParaRPr/>
          </a:p>
          <a:p>
            <a:pPr marL="0" marR="0" lvl="0" indent="0" algn="l" rtl="0">
              <a:lnSpc>
                <a:spcPct val="107000"/>
              </a:lnSpc>
              <a:spcBef>
                <a:spcPts val="0"/>
              </a:spcBef>
              <a:spcAft>
                <a:spcPts val="0"/>
              </a:spcAft>
              <a:buNone/>
            </a:pPr>
            <a:r>
              <a:rPr lang="en-US" sz="1800" b="0" i="0" u="none" strike="noStrike" cap="none">
                <a:solidFill>
                  <a:srgbClr val="000000"/>
                </a:solidFill>
                <a:latin typeface="Calibri"/>
                <a:ea typeface="Calibri"/>
                <a:cs typeface="Calibri"/>
                <a:sym typeface="Calibri"/>
              </a:rPr>
              <a:t>1. Integers: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int: Stores whole numbers (e.g., -32,768 to 32,767).</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long: For larger integers (e.g., -2,147,483,648 to 2,147,483,647).</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short: A smaller integer type (e.g., -32,768 to 32,767).</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byte: Stores an 8-bit unsigned integer (0 to 255).</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2. Floating-Point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float: For decimal numbers with single precision (approximately 6-7 decimal places).</a:t>
            </a:r>
            <a:endParaRPr/>
          </a:p>
          <a:p>
            <a:pPr marL="285750" marR="0" lvl="0" indent="-285750" algn="l" rtl="0">
              <a:lnSpc>
                <a:spcPct val="107000"/>
              </a:lnSpc>
              <a:spcBef>
                <a:spcPts val="80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double: For decimal numbers with double precision (approximately 15 decimal places), but on some Arduino boards, it may be the same as `float`.</a:t>
            </a:r>
            <a:endParaRPr/>
          </a:p>
          <a:p>
            <a:pPr marL="285750" marR="0" lvl="0" indent="-219075" algn="l" rtl="0">
              <a:lnSpc>
                <a:spcPct val="107000"/>
              </a:lnSpc>
              <a:spcBef>
                <a:spcPts val="800"/>
              </a:spcBef>
              <a:spcAft>
                <a:spcPts val="0"/>
              </a:spcAft>
              <a:buClr>
                <a:srgbClr val="000000"/>
              </a:buClr>
              <a:buSzPts val="1050"/>
              <a:buFont typeface="Arial"/>
              <a:buNone/>
            </a:pPr>
            <a:endParaRPr sz="105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3. Character:</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char : Stores a single character (e.g., 'A', '1', or '#'). It uses 1 byte of memory.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title"/>
          </p:nvPr>
        </p:nvSpPr>
        <p:spPr>
          <a:xfrm>
            <a:off x="1497724" y="0"/>
            <a:ext cx="550038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Introduction to Arduino</a:t>
            </a:r>
            <a:endParaRPr/>
          </a:p>
        </p:txBody>
      </p:sp>
      <p:sp>
        <p:nvSpPr>
          <p:cNvPr id="54" name="Google Shape;54;p1"/>
          <p:cNvSpPr txBox="1">
            <a:spLocks noGrp="1"/>
          </p:cNvSpPr>
          <p:nvPr>
            <p:ph type="body" idx="1"/>
          </p:nvPr>
        </p:nvSpPr>
        <p:spPr>
          <a:xfrm>
            <a:off x="71120" y="975360"/>
            <a:ext cx="8917016" cy="5602085"/>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4400"/>
              <a:t>What is Arduino</a:t>
            </a:r>
            <a:endParaRPr/>
          </a:p>
          <a:p>
            <a:pPr marL="457200" lvl="0" indent="-342900" algn="just" rtl="0">
              <a:lnSpc>
                <a:spcPct val="100000"/>
              </a:lnSpc>
              <a:spcBef>
                <a:spcPts val="360"/>
              </a:spcBef>
              <a:spcAft>
                <a:spcPts val="0"/>
              </a:spcAft>
              <a:buSzPts val="1800"/>
              <a:buChar char="•"/>
            </a:pPr>
            <a:r>
              <a:rPr lang="en-US" sz="2800"/>
              <a:t>A microcontroller board, contains on-board power supply, USB port to communicate with PC, a microcontroller chip.</a:t>
            </a:r>
            <a:endParaRPr/>
          </a:p>
          <a:p>
            <a:pPr marL="114300" lvl="0" indent="0" algn="just" rtl="0">
              <a:lnSpc>
                <a:spcPct val="100000"/>
              </a:lnSpc>
              <a:spcBef>
                <a:spcPts val="360"/>
              </a:spcBef>
              <a:spcAft>
                <a:spcPts val="0"/>
              </a:spcAft>
              <a:buSzPts val="1800"/>
              <a:buNone/>
            </a:pPr>
            <a:endParaRPr sz="2800"/>
          </a:p>
          <a:p>
            <a:pPr marL="457200" lvl="0" indent="-342900" algn="just" rtl="0">
              <a:lnSpc>
                <a:spcPct val="100000"/>
              </a:lnSpc>
              <a:spcBef>
                <a:spcPts val="360"/>
              </a:spcBef>
              <a:spcAft>
                <a:spcPts val="0"/>
              </a:spcAft>
              <a:buSzPts val="1800"/>
              <a:buChar char="•"/>
            </a:pPr>
            <a:r>
              <a:rPr lang="en-US" sz="2800"/>
              <a:t>It simplifies the process of creating any control system by providing the standard board that can be programmed and connected to the system without the need to any sophisticated PCB design and implementation.</a:t>
            </a:r>
            <a:endParaRPr/>
          </a:p>
        </p:txBody>
      </p:sp>
      <p:sp>
        <p:nvSpPr>
          <p:cNvPr id="55" name="Google Shape;55;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56" name="Google Shape;56;p1"/>
          <p:cNvPicPr preferRelativeResize="0"/>
          <p:nvPr/>
        </p:nvPicPr>
        <p:blipFill rotWithShape="1">
          <a:blip r:embed="rId3">
            <a:alphaModFix/>
          </a:blip>
          <a:srcRect/>
          <a:stretch/>
        </p:blipFill>
        <p:spPr>
          <a:xfrm>
            <a:off x="521110" y="173569"/>
            <a:ext cx="1720645" cy="7232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Variables</a:t>
            </a:r>
            <a:endParaRPr/>
          </a:p>
        </p:txBody>
      </p:sp>
      <p:sp>
        <p:nvSpPr>
          <p:cNvPr id="250" name="Google Shape;25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51" name="Google Shape;251;p42"/>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52" name="Google Shape;252;p42"/>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53" name="Google Shape;253;p42"/>
          <p:cNvSpPr/>
          <p:nvPr/>
        </p:nvSpPr>
        <p:spPr>
          <a:xfrm>
            <a:off x="315734" y="1003859"/>
            <a:ext cx="8244518" cy="5356787"/>
          </a:xfrm>
          <a:prstGeom prst="rect">
            <a:avLst/>
          </a:prstGeom>
          <a:noFill/>
          <a:ln>
            <a:noFill/>
          </a:ln>
        </p:spPr>
        <p:txBody>
          <a:bodyPr spcFirstLastPara="1" wrap="square" lIns="91425" tIns="45700" rIns="91425" bIns="45700" anchor="ctr" anchorCtr="0">
            <a:spAutoFit/>
          </a:bodyPr>
          <a:lstStyle/>
          <a:p>
            <a:pPr marL="0" marR="0" lvl="0" indent="0" algn="l" rtl="0">
              <a:lnSpc>
                <a:spcPct val="107000"/>
              </a:lnSpc>
              <a:spcBef>
                <a:spcPts val="0"/>
              </a:spcBef>
              <a:spcAft>
                <a:spcPts val="0"/>
              </a:spcAft>
              <a:buNone/>
            </a:pPr>
            <a:r>
              <a:rPr lang="en-US" sz="1800" b="0" i="0" u="none" strike="noStrike" cap="none">
                <a:solidFill>
                  <a:srgbClr val="000000"/>
                </a:solidFill>
                <a:latin typeface="Calibri"/>
                <a:ea typeface="Calibri"/>
                <a:cs typeface="Calibri"/>
                <a:sym typeface="Calibri"/>
              </a:rPr>
              <a:t> 4. Boolean:</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bool: Represents a truth value, either `true` or `false`.</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5. String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String: A class that allows manipulation of text strings. It dynamically allocates memory.</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6. Arrays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Arrays allow you to store multiple values of the same type in a single variable.</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 Example: `int numbers[5];` creates an array of five integers.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7. User-Defined Types</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Calibri"/>
                <a:ea typeface="Calibri"/>
                <a:cs typeface="Calibri"/>
                <a:sym typeface="Calibri"/>
              </a:rPr>
              <a:t>- You can define your own data types using `struct` or `class` for more complex data structures.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Variables Examples</a:t>
            </a:r>
            <a:endParaRPr/>
          </a:p>
        </p:txBody>
      </p:sp>
      <p:sp>
        <p:nvSpPr>
          <p:cNvPr id="260" name="Google Shape;260;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61" name="Google Shape;261;p43"/>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62" name="Google Shape;262;p43"/>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pic>
        <p:nvPicPr>
          <p:cNvPr id="263" name="Google Shape;263;p43"/>
          <p:cNvPicPr preferRelativeResize="0"/>
          <p:nvPr/>
        </p:nvPicPr>
        <p:blipFill rotWithShape="1">
          <a:blip r:embed="rId4">
            <a:alphaModFix/>
          </a:blip>
          <a:srcRect b="64447"/>
          <a:stretch/>
        </p:blipFill>
        <p:spPr>
          <a:xfrm>
            <a:off x="561415" y="1532337"/>
            <a:ext cx="8021169" cy="38599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Serial Monitor</a:t>
            </a:r>
            <a:endParaRPr/>
          </a:p>
        </p:txBody>
      </p:sp>
      <p:sp>
        <p:nvSpPr>
          <p:cNvPr id="270" name="Google Shape;27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71" name="Google Shape;271;p44"/>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72" name="Google Shape;272;p44"/>
          <p:cNvSpPr txBox="1"/>
          <p:nvPr/>
        </p:nvSpPr>
        <p:spPr>
          <a:xfrm>
            <a:off x="189186" y="1070347"/>
            <a:ext cx="8765628" cy="440120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Serial Monitor in Arduino is a tool that allows you to communicate with your Arduino board from your computer. It is useful for debugging, monitoring data, and sending commands to your Arduino.</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In the Arduino IDE, Serial Monitor displays data sent from the Arduino board to your computer via the serial port. We can also send data from your computer to the Arduino.</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basic function includes setting the Baud Rate. Common rates include 9600, 115200, etc.</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Sending Data: You can type text into the input field at the top of the Serial Monitor and send it to the Arduino by clicking the “Send” button or pressing Enter.</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Common Serial commands</a:t>
            </a:r>
            <a:endParaRPr/>
          </a:p>
        </p:txBody>
      </p:sp>
      <p:sp>
        <p:nvSpPr>
          <p:cNvPr id="279" name="Google Shape;27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80" name="Google Shape;280;p45"/>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81" name="Google Shape;281;p45"/>
          <p:cNvSpPr txBox="1"/>
          <p:nvPr/>
        </p:nvSpPr>
        <p:spPr>
          <a:xfrm>
            <a:off x="189186" y="1070347"/>
            <a:ext cx="8765628" cy="224676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Serial.begin(baudRate): Initializes serial communication at the specified baud rate.</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Serial.print(data): Sends data to the Serial Monitor without a newline.</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Serial.println(data): Sends data followed by a newline character.</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Serial.read(): Reads incoming data from the serial buffer.</a:t>
            </a:r>
            <a:endParaRPr/>
          </a:p>
          <a:p>
            <a:pPr marL="457200" marR="0" lvl="0" indent="-457200" algn="l" rtl="0">
              <a:lnSpc>
                <a:spcPct val="100000"/>
              </a:lnSpc>
              <a:spcBef>
                <a:spcPts val="0"/>
              </a:spcBef>
              <a:spcAft>
                <a:spcPts val="0"/>
              </a:spcAft>
              <a:buClr>
                <a:srgbClr val="000000"/>
              </a:buClr>
              <a:buSzPts val="2000"/>
              <a:buFont typeface="Arial"/>
              <a:buAutoNum type="arabicPeriod"/>
            </a:pPr>
            <a:r>
              <a:rPr lang="en-US" sz="2000" b="0" i="0" u="none" strike="noStrike" cap="none">
                <a:solidFill>
                  <a:srgbClr val="000000"/>
                </a:solidFill>
                <a:latin typeface="Arial"/>
                <a:ea typeface="Arial"/>
                <a:cs typeface="Arial"/>
                <a:sym typeface="Arial"/>
              </a:rPr>
              <a:t>Serial.available(): Checks how many bytes are available to read from the serial buffer.</a:t>
            </a:r>
            <a:endParaRPr sz="2000" b="0" i="0" u="none" strike="noStrike" cap="none">
              <a:solidFill>
                <a:srgbClr val="000000"/>
              </a:solidFill>
              <a:latin typeface="Arial"/>
              <a:ea typeface="Arial"/>
              <a:cs typeface="Arial"/>
              <a:sym typeface="Arial"/>
            </a:endParaRPr>
          </a:p>
        </p:txBody>
      </p:sp>
      <p:pic>
        <p:nvPicPr>
          <p:cNvPr id="282" name="Google Shape;282;p45"/>
          <p:cNvPicPr preferRelativeResize="0"/>
          <p:nvPr/>
        </p:nvPicPr>
        <p:blipFill rotWithShape="1">
          <a:blip r:embed="rId4">
            <a:alphaModFix/>
          </a:blip>
          <a:srcRect/>
          <a:stretch/>
        </p:blipFill>
        <p:spPr>
          <a:xfrm>
            <a:off x="457200" y="3549263"/>
            <a:ext cx="7897327" cy="31055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Types of Sensors</a:t>
            </a:r>
            <a:endParaRPr/>
          </a:p>
        </p:txBody>
      </p:sp>
      <p:sp>
        <p:nvSpPr>
          <p:cNvPr id="289" name="Google Shape;289;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90" name="Google Shape;290;p46"/>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291" name="Google Shape;291;p46"/>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292" name="Google Shape;292;p46"/>
          <p:cNvSpPr txBox="1"/>
          <p:nvPr/>
        </p:nvSpPr>
        <p:spPr>
          <a:xfrm>
            <a:off x="189186" y="1011769"/>
            <a:ext cx="8765628" cy="5355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Arduino supports various sensors that allow you to gather data from the environment and interact with physical systems. Here are some common types of sensors used with Arduino:</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1) Temperature Sensors: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DHT11/DHT22: Measures temperature and humidity. Commonly used in weather stations.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LM35: Analog temperature sensor that provides a voltage output proportional to the temperature.</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2) Light Sensors: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Photoresistor (LDR): Changes resistance based on light levels. Used in projects like automatic lighting.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TSL2561: Digital light sensor that provides precise readings of light intensity.</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3) Distance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Ultrasonic Sensor (HC-SR04): Measures distance using ultrasonic waves. Useful in obstacle detection and range finding.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Infrared (IR) Sensors: Measure distance using infrared light. Common in robotics.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Types of Sensors</a:t>
            </a:r>
            <a:endParaRPr/>
          </a:p>
        </p:txBody>
      </p:sp>
      <p:sp>
        <p:nvSpPr>
          <p:cNvPr id="299" name="Google Shape;299;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300" name="Google Shape;300;p47"/>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01" name="Google Shape;301;p47"/>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02" name="Google Shape;302;p47"/>
          <p:cNvSpPr txBox="1"/>
          <p:nvPr/>
        </p:nvSpPr>
        <p:spPr>
          <a:xfrm>
            <a:off x="96118" y="873124"/>
            <a:ext cx="8765628" cy="61863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4) Motion Sensors: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PIR Sensor: Detects motion based on changes in infrared radiation. Used in security systems.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Accelerometer (e.g., ADXL345): Measures acceleration and tilt, useful in mobile applications and robotics.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5) Pressure Sensors: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BMP180/BMP280: Measures atmospheric pressure and temperature. Useful in altitude detection and weather applications.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6) Gas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MQ Series (e.g., MQ-2, MQ-7): Detects various gases (smoke, CO, etc.). Useful in air quality monitoring.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CCS811: Measures CO2 and total volatile organic compounds (TVOCs).</a:t>
            </a:r>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7) Humidity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DHT11/DHT22: Besides temperature, they also measure humidity.</a:t>
            </a:r>
            <a:endParaRPr sz="18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8) Soil Moisture Sensors:</a:t>
            </a:r>
            <a:r>
              <a:rPr lang="en-US" sz="18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Measures the moisture level in soil, commonly used in automated irrigation systems.</a:t>
            </a:r>
            <a:endParaRPr sz="18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8"/>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09" name="Google Shape;309;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310" name="Google Shape;310;p48"/>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11" name="Google Shape;311;p48"/>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12" name="Google Shape;312;p48"/>
          <p:cNvSpPr/>
          <p:nvPr/>
        </p:nvSpPr>
        <p:spPr>
          <a:xfrm>
            <a:off x="189186" y="910145"/>
            <a:ext cx="8873204" cy="347787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There are three different type of motors −</a:t>
            </a:r>
            <a:endParaRPr/>
          </a:p>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DC motor</a:t>
            </a:r>
            <a:endParaRPr/>
          </a:p>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Servo motor</a:t>
            </a:r>
            <a:endParaRPr/>
          </a:p>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Stepper motor</a:t>
            </a:r>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1) A </a:t>
            </a:r>
            <a:r>
              <a:rPr lang="en-US" sz="2000" b="1" i="0" u="none" strike="noStrike" cap="none">
                <a:solidFill>
                  <a:srgbClr val="000000"/>
                </a:solidFill>
                <a:latin typeface="Verdana"/>
                <a:ea typeface="Verdana"/>
                <a:cs typeface="Verdana"/>
                <a:sym typeface="Verdana"/>
              </a:rPr>
              <a:t>DC motor </a:t>
            </a:r>
            <a:r>
              <a:rPr lang="en-US" sz="2000" b="0" i="0" u="none" strike="noStrike" cap="none">
                <a:solidFill>
                  <a:srgbClr val="000000"/>
                </a:solidFill>
                <a:latin typeface="Verdana"/>
                <a:ea typeface="Verdana"/>
                <a:cs typeface="Verdana"/>
                <a:sym typeface="Verdana"/>
              </a:rPr>
              <a:t>(Direct Current motor) is the most common type of motor. DC motors normally have just two leads, one positive and one negative. If you connect these two leads directly to a battery, the motor will rotate. If you switch the leads, the motor will rotate in the opposite direction.</a:t>
            </a:r>
            <a:endParaRPr/>
          </a:p>
          <a:p>
            <a:pPr marL="0" marR="0" lvl="0" indent="0" algn="just" rtl="0">
              <a:lnSpc>
                <a:spcPct val="100000"/>
              </a:lnSpc>
              <a:spcBef>
                <a:spcPts val="0"/>
              </a:spcBef>
              <a:spcAft>
                <a:spcPts val="0"/>
              </a:spcAft>
              <a:buNone/>
            </a:pPr>
            <a:endParaRPr sz="2000" b="0" i="0" u="none" strike="noStrike" cap="none">
              <a:solidFill>
                <a:srgbClr val="000000"/>
              </a:solidFill>
              <a:latin typeface="Verdana"/>
              <a:ea typeface="Verdana"/>
              <a:cs typeface="Verdana"/>
              <a:sym typeface="Verdana"/>
            </a:endParaRPr>
          </a:p>
        </p:txBody>
      </p:sp>
      <p:pic>
        <p:nvPicPr>
          <p:cNvPr id="313" name="Google Shape;313;p48"/>
          <p:cNvPicPr preferRelativeResize="0"/>
          <p:nvPr/>
        </p:nvPicPr>
        <p:blipFill rotWithShape="1">
          <a:blip r:embed="rId4">
            <a:alphaModFix/>
          </a:blip>
          <a:srcRect l="30882" t="52614" r="50000" b="24117"/>
          <a:stretch/>
        </p:blipFill>
        <p:spPr>
          <a:xfrm>
            <a:off x="3982974" y="4266121"/>
            <a:ext cx="3231198" cy="22121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20" name="Google Shape;320;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pic>
        <p:nvPicPr>
          <p:cNvPr id="321" name="Google Shape;321;p49"/>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22" name="Google Shape;322;p49"/>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23" name="Google Shape;323;p49"/>
          <p:cNvSpPr/>
          <p:nvPr/>
        </p:nvSpPr>
        <p:spPr>
          <a:xfrm>
            <a:off x="94593" y="1128926"/>
            <a:ext cx="8954814" cy="4093428"/>
          </a:xfrm>
          <a:prstGeom prst="rect">
            <a:avLst/>
          </a:prstGeom>
          <a:noFill/>
          <a:ln>
            <a:noFill/>
          </a:ln>
        </p:spPr>
        <p:txBody>
          <a:bodyPr spcFirstLastPara="1" wrap="square" lIns="91425" tIns="45700" rIns="91425" bIns="45700" anchor="ctr" anchorCtr="0">
            <a:spAutoFit/>
          </a:bodyPr>
          <a:lstStyle/>
          <a:p>
            <a:pPr marL="0" marR="0" lvl="0" indent="-1270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Verdana"/>
                <a:ea typeface="Verdana"/>
                <a:cs typeface="Verdana"/>
                <a:sym typeface="Verdana"/>
              </a:rPr>
              <a:t>Speed direction control:</a:t>
            </a:r>
            <a:endParaRPr/>
          </a:p>
          <a:p>
            <a:pPr marL="0" marR="0" lvl="0" indent="0" algn="just" rtl="0">
              <a:lnSpc>
                <a:spcPct val="100000"/>
              </a:lnSpc>
              <a:spcBef>
                <a:spcPts val="0"/>
              </a:spcBef>
              <a:spcAft>
                <a:spcPts val="0"/>
              </a:spcAft>
              <a:buNone/>
            </a:pPr>
            <a:endParaRPr sz="20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To control the direction of the spin of DC motor, without interchanging the leads, you can use a circuit called an H-Bridge. An H-bridge is an electronic circuit that can drive the motor in both directions. H-bridges are used in many different applications. One of the most common application is to control motors in robots. It is called an H-bridge because it uses four transistors connected in such a way that the schematic diagram looks like an "H.“  Ex: L298 H-Bridge IC. The L298 can control the speed and direction of DC motors and stepper motors, and can control two motors simultaneously. Its current rating is 2A for each motor. At these currents, however, you will need to use heat sinks.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30" name="Google Shape;330;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331" name="Google Shape;331;p5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32" name="Google Shape;332;p50"/>
          <p:cNvSpPr/>
          <p:nvPr/>
        </p:nvSpPr>
        <p:spPr>
          <a:xfrm>
            <a:off x="189186" y="1070347"/>
            <a:ext cx="8954814" cy="255454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2) A </a:t>
            </a:r>
            <a:r>
              <a:rPr lang="en-US" sz="2000" b="1" i="0" u="none" strike="noStrike" cap="none">
                <a:solidFill>
                  <a:srgbClr val="000000"/>
                </a:solidFill>
                <a:latin typeface="Verdana"/>
                <a:ea typeface="Verdana"/>
                <a:cs typeface="Verdana"/>
                <a:sym typeface="Verdana"/>
              </a:rPr>
              <a:t>Servo Motor </a:t>
            </a:r>
            <a:r>
              <a:rPr lang="en-US" sz="2000" b="0" i="0" u="none" strike="noStrike" cap="none">
                <a:solidFill>
                  <a:srgbClr val="000000"/>
                </a:solidFill>
                <a:latin typeface="Verdana"/>
                <a:ea typeface="Verdana"/>
                <a:cs typeface="Verdana"/>
                <a:sym typeface="Verdana"/>
              </a:rPr>
              <a:t>is a small device that has an output shaft. This shaft can be positioned to specific angular positions by sending the servo a coded signal. As long as the coded signal exists on the input line, the servo will maintain the angular position of the shaft. If the coded signal changes, the angular position of the shaft changes. In practice, servos are used in radio-controlled airplanes to position control surfaces like the elevators and rudders. They are also used in radio-controlled cars, puppets,  and robots.</a:t>
            </a:r>
            <a:endParaRPr sz="2000" b="0" i="0" u="none" strike="noStrike" cap="none">
              <a:solidFill>
                <a:srgbClr val="000000"/>
              </a:solidFill>
              <a:latin typeface="Verdana"/>
              <a:ea typeface="Verdana"/>
              <a:cs typeface="Verdana"/>
              <a:sym typeface="Verdana"/>
            </a:endParaRPr>
          </a:p>
        </p:txBody>
      </p:sp>
      <p:pic>
        <p:nvPicPr>
          <p:cNvPr id="333" name="Google Shape;333;p50"/>
          <p:cNvPicPr preferRelativeResize="0"/>
          <p:nvPr/>
        </p:nvPicPr>
        <p:blipFill rotWithShape="1">
          <a:blip r:embed="rId4">
            <a:alphaModFix/>
          </a:blip>
          <a:srcRect l="32794" t="36144" r="47941" b="39280"/>
          <a:stretch/>
        </p:blipFill>
        <p:spPr>
          <a:xfrm>
            <a:off x="2810435" y="4088828"/>
            <a:ext cx="3160059" cy="22675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Motors</a:t>
            </a:r>
            <a:endParaRPr/>
          </a:p>
        </p:txBody>
      </p:sp>
      <p:sp>
        <p:nvSpPr>
          <p:cNvPr id="340" name="Google Shape;340;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341" name="Google Shape;341;p51"/>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42" name="Google Shape;342;p51"/>
          <p:cNvSpPr/>
          <p:nvPr/>
        </p:nvSpPr>
        <p:spPr>
          <a:xfrm>
            <a:off x="94593" y="896778"/>
            <a:ext cx="8954814" cy="255454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3) A </a:t>
            </a:r>
            <a:r>
              <a:rPr lang="en-US" sz="2000" b="1" i="0" u="none" strike="noStrike" cap="none">
                <a:solidFill>
                  <a:srgbClr val="000000"/>
                </a:solidFill>
                <a:latin typeface="Verdana"/>
                <a:ea typeface="Verdana"/>
                <a:cs typeface="Verdana"/>
                <a:sym typeface="Verdana"/>
              </a:rPr>
              <a:t>Stepper Motor </a:t>
            </a:r>
            <a:r>
              <a:rPr lang="en-US" sz="2000" b="0" i="0" u="none" strike="noStrike" cap="none">
                <a:solidFill>
                  <a:srgbClr val="000000"/>
                </a:solidFill>
                <a:latin typeface="Verdana"/>
                <a:ea typeface="Verdana"/>
                <a:cs typeface="Verdana"/>
                <a:sym typeface="Verdana"/>
              </a:rPr>
              <a:t>or a step motor is a brushless, synchronous motor, which divides a full rotation into a number of steps. Unlike a brushless DC motor, which rotates continuously when a fixed DC voltage is applied to it, a step motor rotates in discrete step angles.</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Verdana"/>
                <a:ea typeface="Verdana"/>
                <a:cs typeface="Verdana"/>
                <a:sym typeface="Verdana"/>
              </a:rPr>
              <a:t>The Stepper Motors therefore are manufactured with steps per revolution of 12, 24, 72, 144, 180, and 200, resulting in stepping angles of 30, 15, 5, 2.5, 2, and 1.8 degrees per step. The stepper motor can be controlled with or without feedback.</a:t>
            </a:r>
            <a:endParaRPr sz="2000" b="0" i="0" u="none" strike="noStrike" cap="none">
              <a:solidFill>
                <a:srgbClr val="000000"/>
              </a:solidFill>
              <a:latin typeface="Verdana"/>
              <a:ea typeface="Verdana"/>
              <a:cs typeface="Verdana"/>
              <a:sym typeface="Verdana"/>
            </a:endParaRPr>
          </a:p>
        </p:txBody>
      </p:sp>
      <p:pic>
        <p:nvPicPr>
          <p:cNvPr id="343" name="Google Shape;343;p51"/>
          <p:cNvPicPr preferRelativeResize="0"/>
          <p:nvPr/>
        </p:nvPicPr>
        <p:blipFill rotWithShape="1">
          <a:blip r:embed="rId4">
            <a:alphaModFix/>
          </a:blip>
          <a:srcRect l="22343" t="46355" r="38098" b="26454"/>
          <a:stretch/>
        </p:blipFill>
        <p:spPr>
          <a:xfrm>
            <a:off x="1519518" y="3886200"/>
            <a:ext cx="5367126" cy="20750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a:stretch/>
        </p:blipFill>
        <p:spPr>
          <a:xfrm>
            <a:off x="6426023" y="3516202"/>
            <a:ext cx="2597302" cy="1663126"/>
          </a:xfrm>
          <a:prstGeom prst="rect">
            <a:avLst/>
          </a:prstGeom>
          <a:noFill/>
          <a:ln>
            <a:noFill/>
          </a:ln>
        </p:spPr>
      </p:pic>
      <p:pic>
        <p:nvPicPr>
          <p:cNvPr id="62" name="Google Shape;62;p2"/>
          <p:cNvPicPr preferRelativeResize="0"/>
          <p:nvPr/>
        </p:nvPicPr>
        <p:blipFill rotWithShape="1">
          <a:blip r:embed="rId4">
            <a:alphaModFix/>
          </a:blip>
          <a:srcRect/>
          <a:stretch/>
        </p:blipFill>
        <p:spPr>
          <a:xfrm>
            <a:off x="3308398" y="3486826"/>
            <a:ext cx="2820060" cy="1889882"/>
          </a:xfrm>
          <a:prstGeom prst="rect">
            <a:avLst/>
          </a:prstGeom>
          <a:noFill/>
          <a:ln>
            <a:noFill/>
          </a:ln>
        </p:spPr>
      </p:pic>
      <p:sp>
        <p:nvSpPr>
          <p:cNvPr id="63" name="Google Shape;63;p2"/>
          <p:cNvSpPr/>
          <p:nvPr/>
        </p:nvSpPr>
        <p:spPr>
          <a:xfrm>
            <a:off x="7174407" y="5141435"/>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64" name="Google Shape;64;p2"/>
          <p:cNvSpPr/>
          <p:nvPr/>
        </p:nvSpPr>
        <p:spPr>
          <a:xfrm>
            <a:off x="3834403" y="5207633"/>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65" name="Google Shape;65;p2"/>
          <p:cNvSpPr/>
          <p:nvPr/>
        </p:nvSpPr>
        <p:spPr>
          <a:xfrm>
            <a:off x="4780329" y="3233055"/>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66" name="Google Shape;66;p2"/>
          <p:cNvSpPr/>
          <p:nvPr/>
        </p:nvSpPr>
        <p:spPr>
          <a:xfrm>
            <a:off x="6340674" y="2533105"/>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pic>
        <p:nvPicPr>
          <p:cNvPr id="67" name="Google Shape;67;p2"/>
          <p:cNvPicPr preferRelativeResize="0"/>
          <p:nvPr/>
        </p:nvPicPr>
        <p:blipFill rotWithShape="1">
          <a:blip r:embed="rId5">
            <a:alphaModFix/>
          </a:blip>
          <a:srcRect/>
          <a:stretch/>
        </p:blipFill>
        <p:spPr>
          <a:xfrm>
            <a:off x="426731" y="1375292"/>
            <a:ext cx="2630607" cy="1780260"/>
          </a:xfrm>
          <a:prstGeom prst="rect">
            <a:avLst/>
          </a:prstGeom>
          <a:noFill/>
          <a:ln>
            <a:noFill/>
          </a:ln>
        </p:spPr>
      </p:pic>
      <p:pic>
        <p:nvPicPr>
          <p:cNvPr id="68" name="Google Shape;68;p2"/>
          <p:cNvPicPr preferRelativeResize="0"/>
          <p:nvPr/>
        </p:nvPicPr>
        <p:blipFill rotWithShape="1">
          <a:blip r:embed="rId6">
            <a:alphaModFix/>
          </a:blip>
          <a:srcRect/>
          <a:stretch/>
        </p:blipFill>
        <p:spPr>
          <a:xfrm>
            <a:off x="3203263" y="1811197"/>
            <a:ext cx="1780260" cy="1780260"/>
          </a:xfrm>
          <a:prstGeom prst="rect">
            <a:avLst/>
          </a:prstGeom>
          <a:noFill/>
          <a:ln>
            <a:noFill/>
          </a:ln>
        </p:spPr>
      </p:pic>
      <p:sp>
        <p:nvSpPr>
          <p:cNvPr id="69" name="Google Shape;69;p2"/>
          <p:cNvSpPr/>
          <p:nvPr/>
        </p:nvSpPr>
        <p:spPr>
          <a:xfrm>
            <a:off x="1258616" y="2825858"/>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3200" b="0" i="0" u="none" strike="noStrike" cap="none" baseline="-25000">
              <a:solidFill>
                <a:schemeClr val="dk1"/>
              </a:solidFill>
              <a:latin typeface="Arial"/>
              <a:ea typeface="Arial"/>
              <a:cs typeface="Arial"/>
              <a:sym typeface="Arial"/>
            </a:endParaRPr>
          </a:p>
        </p:txBody>
      </p:sp>
      <p:pic>
        <p:nvPicPr>
          <p:cNvPr id="70" name="Google Shape;70;p2"/>
          <p:cNvPicPr preferRelativeResize="0"/>
          <p:nvPr/>
        </p:nvPicPr>
        <p:blipFill rotWithShape="1">
          <a:blip r:embed="rId7">
            <a:alphaModFix/>
          </a:blip>
          <a:srcRect/>
          <a:stretch/>
        </p:blipFill>
        <p:spPr>
          <a:xfrm>
            <a:off x="6188871" y="1596943"/>
            <a:ext cx="2528398" cy="1336138"/>
          </a:xfrm>
          <a:prstGeom prst="rect">
            <a:avLst/>
          </a:prstGeom>
          <a:noFill/>
          <a:ln>
            <a:noFill/>
          </a:ln>
        </p:spPr>
      </p:pic>
      <p:sp>
        <p:nvSpPr>
          <p:cNvPr id="71" name="Google Shape;71;p2"/>
          <p:cNvSpPr txBox="1"/>
          <p:nvPr/>
        </p:nvSpPr>
        <p:spPr>
          <a:xfrm>
            <a:off x="1354177" y="2838639"/>
            <a:ext cx="12823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Nano</a:t>
            </a:r>
            <a:endParaRPr/>
          </a:p>
        </p:txBody>
      </p:sp>
      <p:sp>
        <p:nvSpPr>
          <p:cNvPr id="72" name="Google Shape;72;p2"/>
          <p:cNvSpPr txBox="1"/>
          <p:nvPr/>
        </p:nvSpPr>
        <p:spPr>
          <a:xfrm>
            <a:off x="7072067" y="3098709"/>
            <a:ext cx="11014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Mega</a:t>
            </a:r>
            <a:endParaRPr/>
          </a:p>
        </p:txBody>
      </p:sp>
      <p:sp>
        <p:nvSpPr>
          <p:cNvPr id="73" name="Google Shape;73;p2"/>
          <p:cNvSpPr txBox="1"/>
          <p:nvPr/>
        </p:nvSpPr>
        <p:spPr>
          <a:xfrm>
            <a:off x="4827996" y="3240049"/>
            <a:ext cx="16729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LilyPad</a:t>
            </a:r>
            <a:endParaRPr sz="1500" b="0" i="0" u="none" strike="noStrike" cap="none" baseline="-25000">
              <a:solidFill>
                <a:schemeClr val="dk1"/>
              </a:solidFill>
              <a:latin typeface="Arial"/>
              <a:ea typeface="Arial"/>
              <a:cs typeface="Arial"/>
              <a:sym typeface="Arial"/>
            </a:endParaRPr>
          </a:p>
        </p:txBody>
      </p:sp>
      <p:sp>
        <p:nvSpPr>
          <p:cNvPr id="74" name="Google Shape;74;p2"/>
          <p:cNvSpPr txBox="1"/>
          <p:nvPr/>
        </p:nvSpPr>
        <p:spPr>
          <a:xfrm>
            <a:off x="4131968" y="5252682"/>
            <a:ext cx="112221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Mini</a:t>
            </a:r>
            <a:endParaRPr/>
          </a:p>
        </p:txBody>
      </p:sp>
      <p:sp>
        <p:nvSpPr>
          <p:cNvPr id="75" name="Google Shape;75;p2"/>
          <p:cNvSpPr txBox="1"/>
          <p:nvPr/>
        </p:nvSpPr>
        <p:spPr>
          <a:xfrm>
            <a:off x="7267199" y="5179328"/>
            <a:ext cx="138540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baseline="-25000">
                <a:solidFill>
                  <a:schemeClr val="dk1"/>
                </a:solidFill>
                <a:latin typeface="Arial"/>
                <a:ea typeface="Arial"/>
                <a:cs typeface="Arial"/>
                <a:sym typeface="Arial"/>
              </a:rPr>
              <a:t>Arduino Leonardo</a:t>
            </a:r>
            <a:endParaRPr/>
          </a:p>
        </p:txBody>
      </p:sp>
      <p:pic>
        <p:nvPicPr>
          <p:cNvPr id="76" name="Google Shape;76;p2"/>
          <p:cNvPicPr preferRelativeResize="0"/>
          <p:nvPr/>
        </p:nvPicPr>
        <p:blipFill rotWithShape="1">
          <a:blip r:embed="rId8">
            <a:alphaModFix/>
          </a:blip>
          <a:srcRect/>
          <a:stretch/>
        </p:blipFill>
        <p:spPr>
          <a:xfrm>
            <a:off x="426731" y="3578112"/>
            <a:ext cx="2451338" cy="144460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77" name="Google Shape;77;p2"/>
          <p:cNvSpPr/>
          <p:nvPr/>
        </p:nvSpPr>
        <p:spPr>
          <a:xfrm>
            <a:off x="1036322" y="5302247"/>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78" name="Google Shape;78;p2"/>
          <p:cNvSpPr txBox="1"/>
          <p:nvPr/>
        </p:nvSpPr>
        <p:spPr>
          <a:xfrm>
            <a:off x="1140232" y="5310159"/>
            <a:ext cx="112221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baseline="-25000">
                <a:solidFill>
                  <a:schemeClr val="dk1"/>
                </a:solidFill>
                <a:latin typeface="Arial"/>
                <a:ea typeface="Arial"/>
                <a:cs typeface="Arial"/>
                <a:sym typeface="Arial"/>
              </a:rPr>
              <a:t>Arduino Uno</a:t>
            </a:r>
            <a:endParaRPr/>
          </a:p>
        </p:txBody>
      </p:sp>
      <p:sp>
        <p:nvSpPr>
          <p:cNvPr id="79" name="Google Shape;79;p2"/>
          <p:cNvSpPr txBox="1">
            <a:spLocks noGrp="1"/>
          </p:cNvSpPr>
          <p:nvPr>
            <p:ph type="title"/>
          </p:nvPr>
        </p:nvSpPr>
        <p:spPr>
          <a:xfrm>
            <a:off x="856734" y="1097146"/>
            <a:ext cx="7543800" cy="5267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51851"/>
              <a:buNone/>
            </a:pPr>
            <a:r>
              <a:rPr lang="en-US" b="1">
                <a:solidFill>
                  <a:srgbClr val="632423"/>
                </a:solidFill>
                <a:latin typeface="Arial"/>
                <a:ea typeface="Arial"/>
                <a:cs typeface="Arial"/>
                <a:sym typeface="Arial"/>
              </a:rPr>
              <a:t>Types of Arduino Boards</a:t>
            </a:r>
            <a:endParaRPr/>
          </a:p>
        </p:txBody>
      </p:sp>
      <p:sp>
        <p:nvSpPr>
          <p:cNvPr id="80" name="Google Shape;80;p2"/>
          <p:cNvSpPr/>
          <p:nvPr/>
        </p:nvSpPr>
        <p:spPr>
          <a:xfrm>
            <a:off x="6896046" y="3060353"/>
            <a:ext cx="1226128" cy="402834"/>
          </a:xfrm>
          <a:prstGeom prst="roundRect">
            <a:avLst>
              <a:gd name="adj" fmla="val 16667"/>
            </a:avLst>
          </a:prstGeom>
          <a:solidFill>
            <a:schemeClr val="accent1">
              <a:alpha val="29803"/>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baseline="-25000">
              <a:solidFill>
                <a:schemeClr val="dk1"/>
              </a:solidFill>
              <a:latin typeface="Arial"/>
              <a:ea typeface="Arial"/>
              <a:cs typeface="Arial"/>
              <a:sym typeface="Arial"/>
            </a:endParaRPr>
          </a:p>
        </p:txBody>
      </p:sp>
      <p:sp>
        <p:nvSpPr>
          <p:cNvPr id="81" name="Google Shape;8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82" name="Google Shape;82;p2"/>
          <p:cNvPicPr preferRelativeResize="0"/>
          <p:nvPr/>
        </p:nvPicPr>
        <p:blipFill rotWithShape="1">
          <a:blip r:embed="rId9">
            <a:alphaModFix/>
          </a:blip>
          <a:srcRect/>
          <a:stretch/>
        </p:blipFill>
        <p:spPr>
          <a:xfrm>
            <a:off x="521110" y="173569"/>
            <a:ext cx="1720645" cy="72320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Relays</a:t>
            </a:r>
            <a:endParaRPr/>
          </a:p>
        </p:txBody>
      </p:sp>
      <p:sp>
        <p:nvSpPr>
          <p:cNvPr id="350" name="Google Shape;35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351" name="Google Shape;351;p53"/>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52" name="Google Shape;352;p53"/>
          <p:cNvSpPr/>
          <p:nvPr/>
        </p:nvSpPr>
        <p:spPr>
          <a:xfrm>
            <a:off x="189186" y="830318"/>
            <a:ext cx="8765628" cy="3170099"/>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Arduino Uno work on 5V and the maximum current a digital pin can drive is less than 40mA. So technically we cannot drive higher power devices like home appliances directly with arduino. That is the need of electromechanical RELAY.</a:t>
            </a:r>
            <a:endParaRPr/>
          </a:p>
          <a:p>
            <a:pPr marL="457200" marR="0" lvl="0" indent="-4572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 relay is generally an electrically operated switch. The principle used by the relays is an electromagnet to mechanically operate the switch. So basically it operates a switch using an electromagnet which needs only less power like 5V, 12V or 24V. Different kinds of relays are available in the market like SPDT, DPDT, SPST, 5V, 12V, 24V and with various high current/voltage driving capacity. </a:t>
            </a:r>
            <a:endParaRPr sz="2000" b="0" i="0" u="none" strike="noStrike" cap="none">
              <a:solidFill>
                <a:schemeClr val="dk1"/>
              </a:solidFill>
              <a:latin typeface="Times New Roman"/>
              <a:ea typeface="Times New Roman"/>
              <a:cs typeface="Times New Roman"/>
              <a:sym typeface="Times New Roman"/>
            </a:endParaRPr>
          </a:p>
        </p:txBody>
      </p:sp>
      <p:pic>
        <p:nvPicPr>
          <p:cNvPr id="353" name="Google Shape;353;p53"/>
          <p:cNvPicPr preferRelativeResize="0"/>
          <p:nvPr/>
        </p:nvPicPr>
        <p:blipFill rotWithShape="1">
          <a:blip r:embed="rId4">
            <a:alphaModFix/>
          </a:blip>
          <a:srcRect l="20228" t="27098" r="54793" b="19830"/>
          <a:stretch/>
        </p:blipFill>
        <p:spPr>
          <a:xfrm>
            <a:off x="2689411" y="3893081"/>
            <a:ext cx="2870745" cy="27297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2241755" y="0"/>
            <a:ext cx="447435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Displays</a:t>
            </a:r>
            <a:endParaRPr/>
          </a:p>
        </p:txBody>
      </p:sp>
      <p:sp>
        <p:nvSpPr>
          <p:cNvPr id="360" name="Google Shape;360;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61" name="Google Shape;361;p54"/>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362" name="Google Shape;362;p54"/>
          <p:cNvSpPr txBox="1">
            <a:spLocks noGrp="1"/>
          </p:cNvSpPr>
          <p:nvPr>
            <p:ph type="body" idx="1"/>
          </p:nvPr>
        </p:nvSpPr>
        <p:spPr>
          <a:xfrm>
            <a:off x="189186" y="1070348"/>
            <a:ext cx="8497614" cy="482721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endParaRPr/>
          </a:p>
        </p:txBody>
      </p:sp>
      <p:sp>
        <p:nvSpPr>
          <p:cNvPr id="363" name="Google Shape;363;p54"/>
          <p:cNvSpPr/>
          <p:nvPr/>
        </p:nvSpPr>
        <p:spPr>
          <a:xfrm>
            <a:off x="95056" y="896778"/>
            <a:ext cx="8294239" cy="3139321"/>
          </a:xfrm>
          <a:prstGeom prst="rect">
            <a:avLst/>
          </a:prstGeom>
          <a:noFill/>
          <a:ln>
            <a:noFill/>
          </a:ln>
        </p:spPr>
        <p:txBody>
          <a:bodyPr spcFirstLastPara="1" wrap="square" lIns="91425" tIns="45700" rIns="91425" bIns="45700" anchor="ctr" anchorCtr="0">
            <a:spAutoFit/>
          </a:bodyPr>
          <a:lstStyle/>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LCDs (Liquid Crystal Displays) are used in embedded system applications for displaying various parameters and status of the system.</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LCD 16x2 is a 16-pin device that has 2 rows that can accommodate 16 characters each.</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LCD 16x2 can be used in 4-bit mode or 8-bit mode.</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It is also possible to create custom characters.</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It has 8 data lines and 3 control lines that can be used for control purposes.</a:t>
            </a:r>
            <a:endParaRPr/>
          </a:p>
        </p:txBody>
      </p:sp>
      <p:pic>
        <p:nvPicPr>
          <p:cNvPr id="364" name="Google Shape;364;p54"/>
          <p:cNvPicPr preferRelativeResize="0"/>
          <p:nvPr/>
        </p:nvPicPr>
        <p:blipFill rotWithShape="1">
          <a:blip r:embed="rId4">
            <a:alphaModFix/>
          </a:blip>
          <a:srcRect l="20147" t="26209" r="35882" b="26469"/>
          <a:stretch/>
        </p:blipFill>
        <p:spPr>
          <a:xfrm>
            <a:off x="1381431" y="4094677"/>
            <a:ext cx="6686803" cy="24339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0"/>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Arduino Case Studies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73743" y="1141002"/>
            <a:ext cx="4693088" cy="4714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Case Studies and Applications</a:t>
            </a:r>
            <a:endParaRPr/>
          </a:p>
        </p:txBody>
      </p:sp>
      <p:sp>
        <p:nvSpPr>
          <p:cNvPr id="375" name="Google Shape;375;p55"/>
          <p:cNvSpPr txBox="1">
            <a:spLocks noGrp="1"/>
          </p:cNvSpPr>
          <p:nvPr>
            <p:ph type="body" idx="1"/>
          </p:nvPr>
        </p:nvSpPr>
        <p:spPr>
          <a:xfrm>
            <a:off x="0" y="2271714"/>
            <a:ext cx="4070554" cy="3729037"/>
          </a:xfrm>
          <a:prstGeom prst="rect">
            <a:avLst/>
          </a:prstGeom>
          <a:noFill/>
          <a:ln>
            <a:noFill/>
          </a:ln>
        </p:spPr>
        <p:txBody>
          <a:bodyPr spcFirstLastPara="1" wrap="square" lIns="91425" tIns="45700" rIns="91425" bIns="45700" anchor="t" anchorCtr="0">
            <a:normAutofit fontScale="55000" lnSpcReduction="20000"/>
          </a:bodyPr>
          <a:lstStyle/>
          <a:p>
            <a:pPr marL="457200" lvl="0" indent="-431800" algn="l" rtl="0">
              <a:lnSpc>
                <a:spcPct val="100000"/>
              </a:lnSpc>
              <a:spcBef>
                <a:spcPts val="640"/>
              </a:spcBef>
              <a:spcAft>
                <a:spcPts val="0"/>
              </a:spcAft>
              <a:buSzPct val="181818"/>
              <a:buChar char="•"/>
            </a:pPr>
            <a:r>
              <a:rPr lang="en-US"/>
              <a:t>Example 1: Smart Cities</a:t>
            </a:r>
            <a:endParaRPr/>
          </a:p>
          <a:p>
            <a:pPr marL="914400" lvl="1" indent="-406400" algn="l" rtl="0">
              <a:lnSpc>
                <a:spcPct val="100000"/>
              </a:lnSpc>
              <a:spcBef>
                <a:spcPts val="560"/>
              </a:spcBef>
              <a:spcAft>
                <a:spcPts val="0"/>
              </a:spcAft>
              <a:buSzPct val="181818"/>
              <a:buChar char="–"/>
            </a:pPr>
            <a:r>
              <a:rPr lang="en-US"/>
              <a:t>Smart Traffic Management System</a:t>
            </a:r>
            <a:endParaRPr/>
          </a:p>
          <a:p>
            <a:pPr marL="914400" lvl="1" indent="-406400" algn="l" rtl="0">
              <a:lnSpc>
                <a:spcPct val="100000"/>
              </a:lnSpc>
              <a:spcBef>
                <a:spcPts val="560"/>
              </a:spcBef>
              <a:spcAft>
                <a:spcPts val="0"/>
              </a:spcAft>
              <a:buSzPct val="181818"/>
              <a:buChar char="–"/>
            </a:pPr>
            <a:r>
              <a:rPr lang="en-US"/>
              <a:t>Smart Waste Management System</a:t>
            </a:r>
            <a:endParaRPr/>
          </a:p>
          <a:p>
            <a:pPr marL="457200" lvl="0" indent="-431800" algn="l" rtl="0">
              <a:lnSpc>
                <a:spcPct val="100000"/>
              </a:lnSpc>
              <a:spcBef>
                <a:spcPts val="640"/>
              </a:spcBef>
              <a:spcAft>
                <a:spcPts val="0"/>
              </a:spcAft>
              <a:buSzPct val="181818"/>
              <a:buChar char="•"/>
            </a:pPr>
            <a:r>
              <a:rPr lang="en-US"/>
              <a:t>Example 2: Healthcare</a:t>
            </a:r>
            <a:endParaRPr/>
          </a:p>
          <a:p>
            <a:pPr marL="914400" lvl="1" indent="-406400" algn="l" rtl="0">
              <a:lnSpc>
                <a:spcPct val="100000"/>
              </a:lnSpc>
              <a:spcBef>
                <a:spcPts val="560"/>
              </a:spcBef>
              <a:spcAft>
                <a:spcPts val="0"/>
              </a:spcAft>
              <a:buSzPct val="181818"/>
              <a:buChar char="–"/>
            </a:pPr>
            <a:r>
              <a:rPr lang="en-US"/>
              <a:t>Heart rate monitoring system</a:t>
            </a:r>
            <a:endParaRPr/>
          </a:p>
          <a:p>
            <a:pPr marL="914400" lvl="1" indent="-406400" algn="l" rtl="0">
              <a:lnSpc>
                <a:spcPct val="100000"/>
              </a:lnSpc>
              <a:spcBef>
                <a:spcPts val="560"/>
              </a:spcBef>
              <a:spcAft>
                <a:spcPts val="0"/>
              </a:spcAft>
              <a:buSzPct val="181818"/>
              <a:buChar char="–"/>
            </a:pPr>
            <a:r>
              <a:rPr lang="en-US"/>
              <a:t>Glucose Monitoring system</a:t>
            </a:r>
            <a:endParaRPr/>
          </a:p>
          <a:p>
            <a:pPr marL="457200" lvl="0" indent="-431800" algn="l" rtl="0">
              <a:lnSpc>
                <a:spcPct val="100000"/>
              </a:lnSpc>
              <a:spcBef>
                <a:spcPts val="640"/>
              </a:spcBef>
              <a:spcAft>
                <a:spcPts val="0"/>
              </a:spcAft>
              <a:buSzPct val="181818"/>
              <a:buChar char="•"/>
            </a:pPr>
            <a:r>
              <a:rPr lang="en-US"/>
              <a:t>Example 3: Smart Home Automation</a:t>
            </a:r>
            <a:endParaRPr/>
          </a:p>
          <a:p>
            <a:pPr marL="914400" lvl="1" indent="-406400" algn="l" rtl="0">
              <a:lnSpc>
                <a:spcPct val="100000"/>
              </a:lnSpc>
              <a:spcBef>
                <a:spcPts val="560"/>
              </a:spcBef>
              <a:spcAft>
                <a:spcPts val="0"/>
              </a:spcAft>
              <a:buSzPct val="181818"/>
              <a:buChar char="–"/>
            </a:pPr>
            <a:r>
              <a:rPr lang="en-US"/>
              <a:t>Smart Lighting System</a:t>
            </a:r>
            <a:endParaRPr/>
          </a:p>
          <a:p>
            <a:pPr marL="914400" lvl="1" indent="-406400" algn="l" rtl="0">
              <a:lnSpc>
                <a:spcPct val="100000"/>
              </a:lnSpc>
              <a:spcBef>
                <a:spcPts val="560"/>
              </a:spcBef>
              <a:spcAft>
                <a:spcPts val="0"/>
              </a:spcAft>
              <a:buSzPct val="181818"/>
              <a:buChar char="–"/>
            </a:pPr>
            <a:r>
              <a:rPr lang="en-US"/>
              <a:t>Security system</a:t>
            </a:r>
            <a:endParaRPr/>
          </a:p>
          <a:p>
            <a:pPr marL="457200" lvl="0" indent="-431800" algn="l" rtl="0">
              <a:lnSpc>
                <a:spcPct val="100000"/>
              </a:lnSpc>
              <a:spcBef>
                <a:spcPts val="640"/>
              </a:spcBef>
              <a:spcAft>
                <a:spcPts val="0"/>
              </a:spcAft>
              <a:buSzPct val="181818"/>
              <a:buChar char="•"/>
            </a:pPr>
            <a:r>
              <a:rPr lang="en-US"/>
              <a:t>Example 4: Wearable Devices</a:t>
            </a:r>
            <a:endParaRPr/>
          </a:p>
          <a:p>
            <a:pPr marL="914400" lvl="1" indent="-406400" algn="l" rtl="0">
              <a:lnSpc>
                <a:spcPct val="100000"/>
              </a:lnSpc>
              <a:spcBef>
                <a:spcPts val="560"/>
              </a:spcBef>
              <a:spcAft>
                <a:spcPts val="0"/>
              </a:spcAft>
              <a:buSzPct val="181818"/>
              <a:buChar char="–"/>
            </a:pPr>
            <a:r>
              <a:rPr lang="en-US"/>
              <a:t>Posture Monitoring Device</a:t>
            </a:r>
            <a:endParaRPr/>
          </a:p>
          <a:p>
            <a:pPr marL="914400" lvl="1" indent="-406400" algn="l" rtl="0">
              <a:lnSpc>
                <a:spcPct val="100000"/>
              </a:lnSpc>
              <a:spcBef>
                <a:spcPts val="560"/>
              </a:spcBef>
              <a:spcAft>
                <a:spcPts val="0"/>
              </a:spcAft>
              <a:buSzPct val="181818"/>
              <a:buChar char="–"/>
            </a:pPr>
            <a:r>
              <a:rPr lang="en-US"/>
              <a:t>Smart Fitness Tracker</a:t>
            </a:r>
            <a:endParaRPr/>
          </a:p>
          <a:p>
            <a:pPr marL="914400" lvl="1" indent="-228600" algn="l" rtl="0">
              <a:lnSpc>
                <a:spcPct val="100000"/>
              </a:lnSpc>
              <a:spcBef>
                <a:spcPts val="560"/>
              </a:spcBef>
              <a:spcAft>
                <a:spcPts val="0"/>
              </a:spcAft>
              <a:buSzPct val="181818"/>
              <a:buNone/>
            </a:pPr>
            <a:endParaRPr/>
          </a:p>
          <a:p>
            <a:pPr marL="914400" lvl="1" indent="-228600" algn="l" rtl="0">
              <a:lnSpc>
                <a:spcPct val="100000"/>
              </a:lnSpc>
              <a:spcBef>
                <a:spcPts val="560"/>
              </a:spcBef>
              <a:spcAft>
                <a:spcPts val="0"/>
              </a:spcAft>
              <a:buSzPct val="181818"/>
              <a:buNone/>
            </a:pPr>
            <a:endParaRPr/>
          </a:p>
        </p:txBody>
      </p:sp>
      <p:grpSp>
        <p:nvGrpSpPr>
          <p:cNvPr id="376" name="Google Shape;376;p55"/>
          <p:cNvGrpSpPr/>
          <p:nvPr/>
        </p:nvGrpSpPr>
        <p:grpSpPr>
          <a:xfrm>
            <a:off x="4451484" y="1976733"/>
            <a:ext cx="4691942" cy="2904534"/>
            <a:chOff x="572" y="1119482"/>
            <a:chExt cx="4691942" cy="2904534"/>
          </a:xfrm>
        </p:grpSpPr>
        <p:sp>
          <p:nvSpPr>
            <p:cNvPr id="377" name="Google Shape;377;p55"/>
            <p:cNvSpPr/>
            <p:nvPr/>
          </p:nvSpPr>
          <p:spPr>
            <a:xfrm>
              <a:off x="572" y="1119482"/>
              <a:ext cx="2234258" cy="1340554"/>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5"/>
            <p:cNvSpPr txBox="1"/>
            <p:nvPr/>
          </p:nvSpPr>
          <p:spPr>
            <a:xfrm>
              <a:off x="572" y="111948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r>
                <a:rPr lang="en-US" sz="6400" b="0" i="0" u="none" strike="noStrike" cap="none">
                  <a:solidFill>
                    <a:schemeClr val="lt1"/>
                  </a:solidFill>
                  <a:latin typeface="Arial"/>
                  <a:ea typeface="Arial"/>
                  <a:cs typeface="Arial"/>
                  <a:sym typeface="Arial"/>
                </a:rPr>
                <a:t> </a:t>
              </a:r>
              <a:endParaRPr sz="6400" b="0" i="0" u="none" strike="noStrike" cap="none">
                <a:solidFill>
                  <a:schemeClr val="lt1"/>
                </a:solidFill>
                <a:latin typeface="Arial"/>
                <a:ea typeface="Arial"/>
                <a:cs typeface="Arial"/>
                <a:sym typeface="Arial"/>
              </a:endParaRPr>
            </a:p>
          </p:txBody>
        </p:sp>
        <p:sp>
          <p:nvSpPr>
            <p:cNvPr id="379" name="Google Shape;379;p55"/>
            <p:cNvSpPr/>
            <p:nvPr/>
          </p:nvSpPr>
          <p:spPr>
            <a:xfrm>
              <a:off x="2458256" y="1119482"/>
              <a:ext cx="2234258" cy="1340554"/>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5"/>
            <p:cNvSpPr txBox="1"/>
            <p:nvPr/>
          </p:nvSpPr>
          <p:spPr>
            <a:xfrm>
              <a:off x="2458256" y="111948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r>
                <a:rPr lang="en-US" sz="6400" b="0" i="0" u="none" strike="noStrike" cap="none">
                  <a:solidFill>
                    <a:schemeClr val="lt1"/>
                  </a:solidFill>
                  <a:latin typeface="Arial"/>
                  <a:ea typeface="Arial"/>
                  <a:cs typeface="Arial"/>
                  <a:sym typeface="Arial"/>
                </a:rPr>
                <a:t>  </a:t>
              </a:r>
              <a:endParaRPr sz="6400" b="0" i="0" u="none" strike="noStrike" cap="none">
                <a:solidFill>
                  <a:schemeClr val="lt1"/>
                </a:solidFill>
                <a:latin typeface="Arial"/>
                <a:ea typeface="Arial"/>
                <a:cs typeface="Arial"/>
                <a:sym typeface="Arial"/>
              </a:endParaRPr>
            </a:p>
          </p:txBody>
        </p:sp>
        <p:sp>
          <p:nvSpPr>
            <p:cNvPr id="381" name="Google Shape;381;p55"/>
            <p:cNvSpPr/>
            <p:nvPr/>
          </p:nvSpPr>
          <p:spPr>
            <a:xfrm>
              <a:off x="572" y="2683462"/>
              <a:ext cx="2234258" cy="1340554"/>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5"/>
            <p:cNvSpPr txBox="1"/>
            <p:nvPr/>
          </p:nvSpPr>
          <p:spPr>
            <a:xfrm>
              <a:off x="572" y="268346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sp>
          <p:nvSpPr>
            <p:cNvPr id="383" name="Google Shape;383;p55"/>
            <p:cNvSpPr/>
            <p:nvPr/>
          </p:nvSpPr>
          <p:spPr>
            <a:xfrm>
              <a:off x="2458256" y="2683462"/>
              <a:ext cx="2234258" cy="1340554"/>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5"/>
            <p:cNvSpPr txBox="1"/>
            <p:nvPr/>
          </p:nvSpPr>
          <p:spPr>
            <a:xfrm>
              <a:off x="2458256" y="2683462"/>
              <a:ext cx="2234258" cy="1340554"/>
            </a:xfrm>
            <a:prstGeom prst="rect">
              <a:avLst/>
            </a:prstGeom>
            <a:noFill/>
            <a:ln>
              <a:noFill/>
            </a:ln>
          </p:spPr>
          <p:txBody>
            <a:bodyPr spcFirstLastPara="1" wrap="square" lIns="243825" tIns="243825" rIns="243825" bIns="243825" anchor="ctr" anchorCtr="0">
              <a:noAutofit/>
            </a:bodyPr>
            <a:lstStyle/>
            <a:p>
              <a:pPr marL="0" marR="0" lvl="0" indent="0" algn="ctr" rtl="0">
                <a:lnSpc>
                  <a:spcPct val="9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6"/>
          <p:cNvSpPr txBox="1">
            <a:spLocks noGrp="1"/>
          </p:cNvSpPr>
          <p:nvPr>
            <p:ph type="title"/>
          </p:nvPr>
        </p:nvSpPr>
        <p:spPr>
          <a:xfrm>
            <a:off x="0" y="1080992"/>
            <a:ext cx="9144000" cy="628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Smart Home Automation Overview</a:t>
            </a:r>
            <a:endParaRPr/>
          </a:p>
        </p:txBody>
      </p:sp>
      <p:sp>
        <p:nvSpPr>
          <p:cNvPr id="390" name="Google Shape;390;p56"/>
          <p:cNvSpPr txBox="1">
            <a:spLocks noGrp="1"/>
          </p:cNvSpPr>
          <p:nvPr>
            <p:ph type="body" idx="1"/>
          </p:nvPr>
        </p:nvSpPr>
        <p:spPr>
          <a:xfrm>
            <a:off x="1" y="1935163"/>
            <a:ext cx="5773994" cy="4065587"/>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lnSpc>
                <a:spcPct val="100000"/>
              </a:lnSpc>
              <a:spcBef>
                <a:spcPts val="640"/>
              </a:spcBef>
              <a:spcAft>
                <a:spcPts val="0"/>
              </a:spcAft>
              <a:buSzPct val="210526"/>
              <a:buNone/>
            </a:pPr>
            <a:r>
              <a:rPr lang="en-US" b="1"/>
              <a:t>What is Smart Home Automation?</a:t>
            </a:r>
            <a:endParaRPr/>
          </a:p>
          <a:p>
            <a:pPr marL="351473" lvl="0" indent="-214313" algn="l" rtl="0">
              <a:lnSpc>
                <a:spcPct val="100000"/>
              </a:lnSpc>
              <a:spcBef>
                <a:spcPts val="640"/>
              </a:spcBef>
              <a:spcAft>
                <a:spcPts val="0"/>
              </a:spcAft>
              <a:buSzPct val="210526"/>
              <a:buChar char="•"/>
            </a:pPr>
            <a:r>
              <a:rPr lang="en-US"/>
              <a:t>Smart home automation involves using technology to control home appliances, lighting, heating, and security remotely or automatically.</a:t>
            </a:r>
            <a:endParaRPr/>
          </a:p>
          <a:p>
            <a:pPr marL="351473" lvl="0" indent="-214313" algn="l" rtl="0">
              <a:lnSpc>
                <a:spcPct val="100000"/>
              </a:lnSpc>
              <a:spcBef>
                <a:spcPts val="640"/>
              </a:spcBef>
              <a:spcAft>
                <a:spcPts val="0"/>
              </a:spcAft>
              <a:buSzPct val="210526"/>
              <a:buChar char="•"/>
            </a:pPr>
            <a:r>
              <a:rPr lang="en-US"/>
              <a:t>Common examples include controlling lights with a smartphone app, using voice assistants like Alexa to manage home devices, and using sensors to adjust home conditions based on occupancy or temperature.</a:t>
            </a:r>
            <a:endParaRPr/>
          </a:p>
          <a:p>
            <a:pPr marL="0" lvl="0" indent="0" algn="l" rtl="0">
              <a:lnSpc>
                <a:spcPct val="100000"/>
              </a:lnSpc>
              <a:spcBef>
                <a:spcPts val="640"/>
              </a:spcBef>
              <a:spcAft>
                <a:spcPts val="0"/>
              </a:spcAft>
              <a:buSzPct val="210526"/>
              <a:buNone/>
            </a:pPr>
            <a:r>
              <a:rPr lang="en-US" b="1"/>
              <a:t>Why Arduino?</a:t>
            </a:r>
            <a:endParaRPr/>
          </a:p>
          <a:p>
            <a:pPr marL="351473" lvl="0" indent="-214313" algn="l" rtl="0">
              <a:lnSpc>
                <a:spcPct val="100000"/>
              </a:lnSpc>
              <a:spcBef>
                <a:spcPts val="640"/>
              </a:spcBef>
              <a:spcAft>
                <a:spcPts val="0"/>
              </a:spcAft>
              <a:buSzPct val="210526"/>
              <a:buChar char="•"/>
            </a:pPr>
            <a:r>
              <a:rPr lang="en-US"/>
              <a:t>Arduino provides an accessible, low-cost platform for building custom smart home systems.</a:t>
            </a:r>
            <a:endParaRPr/>
          </a:p>
          <a:p>
            <a:pPr marL="351473" lvl="0" indent="-214313" algn="l" rtl="0">
              <a:lnSpc>
                <a:spcPct val="100000"/>
              </a:lnSpc>
              <a:spcBef>
                <a:spcPts val="640"/>
              </a:spcBef>
              <a:spcAft>
                <a:spcPts val="0"/>
              </a:spcAft>
              <a:buSzPct val="210526"/>
              <a:buChar char="•"/>
            </a:pPr>
            <a:r>
              <a:rPr lang="en-US"/>
              <a:t>Unlike expensive, proprietary smart home systems, Arduino projects can be tailored to individual needs and connected to a wide variety of components and devices.</a:t>
            </a:r>
            <a:endParaRPr/>
          </a:p>
          <a:p>
            <a:pPr marL="351473" lvl="0" indent="-214313" algn="l" rtl="0">
              <a:lnSpc>
                <a:spcPct val="100000"/>
              </a:lnSpc>
              <a:spcBef>
                <a:spcPts val="640"/>
              </a:spcBef>
              <a:spcAft>
                <a:spcPts val="0"/>
              </a:spcAft>
              <a:buSzPct val="210526"/>
              <a:buChar char="•"/>
            </a:pPr>
            <a:r>
              <a:rPr lang="en-US"/>
              <a:t>With its ability to connect to the internet (via Wi-Fi modules) and interact with sensors, Arduino makes it easy to build smart home projects from scratch.</a:t>
            </a:r>
            <a:endParaRPr/>
          </a:p>
          <a:p>
            <a:pPr marL="457200" lvl="0" indent="-228600" algn="l" rtl="0">
              <a:lnSpc>
                <a:spcPct val="100000"/>
              </a:lnSpc>
              <a:spcBef>
                <a:spcPts val="640"/>
              </a:spcBef>
              <a:spcAft>
                <a:spcPts val="0"/>
              </a:spcAft>
              <a:buSzPct val="210526"/>
              <a:buNone/>
            </a:pPr>
            <a:endParaRPr/>
          </a:p>
        </p:txBody>
      </p:sp>
      <p:grpSp>
        <p:nvGrpSpPr>
          <p:cNvPr id="391" name="Google Shape;391;p56"/>
          <p:cNvGrpSpPr/>
          <p:nvPr/>
        </p:nvGrpSpPr>
        <p:grpSpPr>
          <a:xfrm>
            <a:off x="5773994" y="1809693"/>
            <a:ext cx="3263019" cy="3967316"/>
            <a:chOff x="763" y="3577950"/>
            <a:chExt cx="2979011" cy="1787406"/>
          </a:xfrm>
        </p:grpSpPr>
        <p:sp>
          <p:nvSpPr>
            <p:cNvPr id="392" name="Google Shape;392;p56"/>
            <p:cNvSpPr/>
            <p:nvPr/>
          </p:nvSpPr>
          <p:spPr>
            <a:xfrm>
              <a:off x="763" y="3577950"/>
              <a:ext cx="2979011" cy="1787406"/>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6"/>
            <p:cNvSpPr txBox="1"/>
            <p:nvPr/>
          </p:nvSpPr>
          <p:spPr>
            <a:xfrm>
              <a:off x="763" y="3577950"/>
              <a:ext cx="2979011" cy="1787406"/>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endParaRPr sz="4875" b="0" i="0" u="none" strike="noStrike" cap="none">
                <a:solidFill>
                  <a:schemeClr val="lt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a:spLocks noGrp="1"/>
          </p:cNvSpPr>
          <p:nvPr>
            <p:ph type="title"/>
          </p:nvPr>
        </p:nvSpPr>
        <p:spPr>
          <a:xfrm>
            <a:off x="0" y="957860"/>
            <a:ext cx="9144000" cy="62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Arduino in Smart Home Automation</a:t>
            </a:r>
            <a:endParaRPr/>
          </a:p>
        </p:txBody>
      </p:sp>
      <p:sp>
        <p:nvSpPr>
          <p:cNvPr id="399" name="Google Shape;399;p57"/>
          <p:cNvSpPr txBox="1">
            <a:spLocks noGrp="1"/>
          </p:cNvSpPr>
          <p:nvPr>
            <p:ph type="body" idx="1"/>
          </p:nvPr>
        </p:nvSpPr>
        <p:spPr>
          <a:xfrm>
            <a:off x="116000" y="1586638"/>
            <a:ext cx="9144000" cy="4065600"/>
          </a:xfrm>
          <a:prstGeom prst="rect">
            <a:avLst/>
          </a:prstGeom>
          <a:noFill/>
          <a:ln>
            <a:noFill/>
          </a:ln>
        </p:spPr>
        <p:txBody>
          <a:bodyPr spcFirstLastPara="1" wrap="square" lIns="91425" tIns="45700" rIns="91425" bIns="45700" anchor="t" anchorCtr="0">
            <a:normAutofit fontScale="92500"/>
          </a:bodyPr>
          <a:lstStyle/>
          <a:p>
            <a:pPr marL="457200" lvl="0" indent="-398848" algn="l" rtl="0">
              <a:lnSpc>
                <a:spcPct val="100000"/>
              </a:lnSpc>
              <a:spcBef>
                <a:spcPts val="640"/>
              </a:spcBef>
              <a:spcAft>
                <a:spcPts val="0"/>
              </a:spcAft>
              <a:buSzPct val="192192"/>
              <a:buFont typeface="Arial"/>
              <a:buChar char="•"/>
            </a:pPr>
            <a:r>
              <a:rPr lang="en-US" sz="1800" b="1"/>
              <a:t>Project Example: Smart Lighting System</a:t>
            </a:r>
            <a:endParaRPr sz="1800"/>
          </a:p>
          <a:p>
            <a:pPr marL="557213" lvl="1" indent="-185480" algn="l" rtl="0">
              <a:lnSpc>
                <a:spcPct val="100000"/>
              </a:lnSpc>
              <a:spcBef>
                <a:spcPts val="560"/>
              </a:spcBef>
              <a:spcAft>
                <a:spcPts val="0"/>
              </a:spcAft>
              <a:buSzPct val="201801"/>
              <a:buChar char="–"/>
            </a:pPr>
            <a:r>
              <a:rPr lang="en-US" sz="1500" b="1"/>
              <a:t>Arduino Components Used</a:t>
            </a:r>
            <a:r>
              <a:rPr lang="en-US" sz="1500"/>
              <a:t>: Arduino Uno (the main microcontroller board), motion sensors (to detect movement), relays (to switch high-voltage devices like light bulbs), and the light bulbs themselves.</a:t>
            </a:r>
            <a:endParaRPr/>
          </a:p>
          <a:p>
            <a:pPr marL="557213" lvl="1" indent="-185480" algn="l" rtl="0">
              <a:lnSpc>
                <a:spcPct val="100000"/>
              </a:lnSpc>
              <a:spcBef>
                <a:spcPts val="560"/>
              </a:spcBef>
              <a:spcAft>
                <a:spcPts val="0"/>
              </a:spcAft>
              <a:buSzPct val="201801"/>
              <a:buChar char="–"/>
            </a:pPr>
            <a:r>
              <a:rPr lang="en-US" sz="1500" b="1"/>
              <a:t>Functionality</a:t>
            </a:r>
            <a:r>
              <a:rPr lang="en-US" sz="1500"/>
              <a:t>: The motion sensors detect when someone enters or leaves a room, automatically turning the lights on or off accordingly. This system can be extended to dim lights, change colors, or set timers.</a:t>
            </a:r>
            <a:endParaRPr/>
          </a:p>
          <a:p>
            <a:pPr marL="557213" lvl="1" indent="-185480" algn="l" rtl="0">
              <a:lnSpc>
                <a:spcPct val="100000"/>
              </a:lnSpc>
              <a:spcBef>
                <a:spcPts val="560"/>
              </a:spcBef>
              <a:spcAft>
                <a:spcPts val="0"/>
              </a:spcAft>
              <a:buSzPct val="201801"/>
              <a:buChar char="–"/>
            </a:pPr>
            <a:r>
              <a:rPr lang="en-US" sz="1500" b="1"/>
              <a:t>Benefits</a:t>
            </a:r>
            <a:r>
              <a:rPr lang="en-US" sz="1500"/>
              <a:t>: This saves energy by ensuring lights are only on when needed, and it's also a cost-effective solution compared to commercial smart lighting systems.</a:t>
            </a:r>
            <a:endParaRPr/>
          </a:p>
          <a:p>
            <a:pPr marL="457200" lvl="0" indent="-398848" algn="l" rtl="0">
              <a:lnSpc>
                <a:spcPct val="100000"/>
              </a:lnSpc>
              <a:spcBef>
                <a:spcPts val="640"/>
              </a:spcBef>
              <a:spcAft>
                <a:spcPts val="0"/>
              </a:spcAft>
              <a:buSzPct val="192192"/>
              <a:buFont typeface="Arial"/>
              <a:buChar char="•"/>
            </a:pPr>
            <a:r>
              <a:rPr lang="en-US" sz="1800" b="1"/>
              <a:t>Project Example: Security System</a:t>
            </a:r>
            <a:endParaRPr sz="1800"/>
          </a:p>
          <a:p>
            <a:pPr marL="557213" lvl="1" indent="-185480" algn="l" rtl="0">
              <a:lnSpc>
                <a:spcPct val="100000"/>
              </a:lnSpc>
              <a:spcBef>
                <a:spcPts val="560"/>
              </a:spcBef>
              <a:spcAft>
                <a:spcPts val="0"/>
              </a:spcAft>
              <a:buSzPct val="201801"/>
              <a:buChar char="–"/>
            </a:pPr>
            <a:r>
              <a:rPr lang="en-US" sz="1500" b="1"/>
              <a:t>Components</a:t>
            </a:r>
            <a:r>
              <a:rPr lang="en-US" sz="1500"/>
              <a:t>: Motion sensor to detect intruders, camera module to capture images or video, buzzer for alerts, and a Wi-Fi module for sending notifications.</a:t>
            </a:r>
            <a:endParaRPr/>
          </a:p>
          <a:p>
            <a:pPr marL="557213" lvl="1" indent="-185480" algn="l" rtl="0">
              <a:lnSpc>
                <a:spcPct val="100000"/>
              </a:lnSpc>
              <a:spcBef>
                <a:spcPts val="560"/>
              </a:spcBef>
              <a:spcAft>
                <a:spcPts val="0"/>
              </a:spcAft>
              <a:buSzPct val="201801"/>
              <a:buChar char="–"/>
            </a:pPr>
            <a:r>
              <a:rPr lang="en-US" sz="1500" b="1"/>
              <a:t>Functionality</a:t>
            </a:r>
            <a:r>
              <a:rPr lang="en-US" sz="1500"/>
              <a:t>: When the motion sensor detects movement, the Arduino triggers the buzzer and captures images via the camera module. An alert is then sent to the homeowner’s phone.</a:t>
            </a:r>
            <a:endParaRPr/>
          </a:p>
          <a:p>
            <a:pPr marL="557213" lvl="1" indent="-185480" algn="l" rtl="0">
              <a:lnSpc>
                <a:spcPct val="100000"/>
              </a:lnSpc>
              <a:spcBef>
                <a:spcPts val="560"/>
              </a:spcBef>
              <a:spcAft>
                <a:spcPts val="0"/>
              </a:spcAft>
              <a:buSzPct val="201801"/>
              <a:buChar char="–"/>
            </a:pPr>
            <a:r>
              <a:rPr lang="en-US" sz="1500" b="1"/>
              <a:t>Impact</a:t>
            </a:r>
            <a:r>
              <a:rPr lang="en-US" sz="1500"/>
              <a:t>: Such a system improves home security and is relatively inexpensive compared to professional home security systems.</a:t>
            </a:r>
            <a:endParaRPr/>
          </a:p>
          <a:p>
            <a:pPr marL="457200" lvl="0" indent="-228600" algn="l" rtl="0">
              <a:lnSpc>
                <a:spcPct val="100000"/>
              </a:lnSpc>
              <a:spcBef>
                <a:spcPts val="640"/>
              </a:spcBef>
              <a:spcAft>
                <a:spcPts val="0"/>
              </a:spcAft>
              <a:buSzPct val="192192"/>
              <a:buNone/>
            </a:pP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2070970" y="1154343"/>
            <a:ext cx="4857750"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Smart Cities Overview</a:t>
            </a:r>
            <a:br>
              <a:rPr lang="en-US" b="1"/>
            </a:br>
            <a:endParaRPr/>
          </a:p>
        </p:txBody>
      </p:sp>
      <p:sp>
        <p:nvSpPr>
          <p:cNvPr id="405" name="Google Shape;405;p58"/>
          <p:cNvSpPr txBox="1">
            <a:spLocks noGrp="1"/>
          </p:cNvSpPr>
          <p:nvPr>
            <p:ph type="body" idx="1"/>
          </p:nvPr>
        </p:nvSpPr>
        <p:spPr>
          <a:xfrm>
            <a:off x="1" y="1935165"/>
            <a:ext cx="6068960" cy="40655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40"/>
              </a:spcBef>
              <a:spcAft>
                <a:spcPts val="0"/>
              </a:spcAft>
              <a:buSzPts val="3200"/>
              <a:buNone/>
            </a:pPr>
            <a:r>
              <a:rPr lang="en-US" sz="2400" b="1"/>
              <a:t>What are Smart Cities?</a:t>
            </a:r>
            <a:endParaRPr sz="2400"/>
          </a:p>
          <a:p>
            <a:pPr marL="557213" lvl="1" indent="-214312" algn="l" rtl="0">
              <a:lnSpc>
                <a:spcPct val="100000"/>
              </a:lnSpc>
              <a:spcBef>
                <a:spcPts val="560"/>
              </a:spcBef>
              <a:spcAft>
                <a:spcPts val="0"/>
              </a:spcAft>
              <a:buSzPts val="2800"/>
              <a:buChar char="–"/>
            </a:pPr>
            <a:r>
              <a:rPr lang="en-US" sz="2100"/>
              <a:t>Smart cities integrate advanced technologies (IoT, sensors, data analysis) into infrastructure to improve quality of life.</a:t>
            </a:r>
            <a:endParaRPr/>
          </a:p>
          <a:p>
            <a:pPr marL="557213" lvl="1" indent="-214312" algn="l" rtl="0">
              <a:lnSpc>
                <a:spcPct val="100000"/>
              </a:lnSpc>
              <a:spcBef>
                <a:spcPts val="560"/>
              </a:spcBef>
              <a:spcAft>
                <a:spcPts val="0"/>
              </a:spcAft>
              <a:buSzPts val="2800"/>
              <a:buChar char="–"/>
            </a:pPr>
            <a:r>
              <a:rPr lang="en-US" sz="2100"/>
              <a:t>Examples include efficient public transportation, smart grids, environmental monitoring, and waste management systems.</a:t>
            </a:r>
            <a:endParaRPr/>
          </a:p>
          <a:p>
            <a:pPr marL="557213" lvl="1" indent="-214312" algn="l" rtl="0">
              <a:lnSpc>
                <a:spcPct val="100000"/>
              </a:lnSpc>
              <a:spcBef>
                <a:spcPts val="560"/>
              </a:spcBef>
              <a:spcAft>
                <a:spcPts val="0"/>
              </a:spcAft>
              <a:buSzPts val="2800"/>
              <a:buChar char="–"/>
            </a:pPr>
            <a:r>
              <a:rPr lang="en-US" sz="2100"/>
              <a:t>The goal of a smart city is to make urban living more sustainable, efficient, and responsive to the needs of its inhabitants.</a:t>
            </a:r>
            <a:endParaRPr/>
          </a:p>
          <a:p>
            <a:pPr marL="457200" lvl="0" indent="-228600" algn="l" rtl="0">
              <a:lnSpc>
                <a:spcPct val="100000"/>
              </a:lnSpc>
              <a:spcBef>
                <a:spcPts val="640"/>
              </a:spcBef>
              <a:spcAft>
                <a:spcPts val="0"/>
              </a:spcAft>
              <a:buSzPts val="3200"/>
              <a:buNone/>
            </a:pPr>
            <a:endParaRPr sz="2400"/>
          </a:p>
        </p:txBody>
      </p:sp>
      <p:grpSp>
        <p:nvGrpSpPr>
          <p:cNvPr id="406" name="Google Shape;406;p58"/>
          <p:cNvGrpSpPr/>
          <p:nvPr/>
        </p:nvGrpSpPr>
        <p:grpSpPr>
          <a:xfrm>
            <a:off x="6398352" y="1154343"/>
            <a:ext cx="2571116" cy="4549314"/>
            <a:chOff x="1414648" y="845"/>
            <a:chExt cx="3428154" cy="2056892"/>
          </a:xfrm>
        </p:grpSpPr>
        <p:sp>
          <p:nvSpPr>
            <p:cNvPr id="407" name="Google Shape;407;p58"/>
            <p:cNvSpPr/>
            <p:nvPr/>
          </p:nvSpPr>
          <p:spPr>
            <a:xfrm>
              <a:off x="1414648" y="845"/>
              <a:ext cx="3428154" cy="2056892"/>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8"/>
            <p:cNvSpPr txBox="1"/>
            <p:nvPr/>
          </p:nvSpPr>
          <p:spPr>
            <a:xfrm>
              <a:off x="1414648" y="845"/>
              <a:ext cx="3428154" cy="2056892"/>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r>
                <a:rPr lang="en-US" sz="4875" b="0" i="0" u="none" strike="noStrike" cap="none">
                  <a:solidFill>
                    <a:schemeClr val="lt1"/>
                  </a:solidFill>
                  <a:latin typeface="Arial"/>
                  <a:ea typeface="Arial"/>
                  <a:cs typeface="Arial"/>
                  <a:sym typeface="Arial"/>
                </a:rPr>
                <a:t> </a:t>
              </a:r>
              <a:endParaRPr sz="4875" b="0" i="0" u="none" strike="noStrike" cap="none">
                <a:solidFill>
                  <a:schemeClr val="lt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in Smart Cities</a:t>
            </a:r>
            <a:endParaRPr/>
          </a:p>
        </p:txBody>
      </p:sp>
      <p:sp>
        <p:nvSpPr>
          <p:cNvPr id="414" name="Google Shape;414;p59"/>
          <p:cNvSpPr txBox="1">
            <a:spLocks noGrp="1"/>
          </p:cNvSpPr>
          <p:nvPr>
            <p:ph type="body" idx="1"/>
          </p:nvPr>
        </p:nvSpPr>
        <p:spPr>
          <a:xfrm>
            <a:off x="652465" y="1437220"/>
            <a:ext cx="8034337" cy="4451349"/>
          </a:xfrm>
          <a:prstGeom prst="rect">
            <a:avLst/>
          </a:prstGeom>
          <a:noFill/>
          <a:ln>
            <a:noFill/>
          </a:ln>
        </p:spPr>
        <p:txBody>
          <a:bodyPr spcFirstLastPara="1" wrap="square" lIns="91425" tIns="45700" rIns="91425" bIns="45700" anchor="t" anchorCtr="0">
            <a:normAutofit fontScale="55000" lnSpcReduction="20000"/>
          </a:bodyPr>
          <a:lstStyle/>
          <a:p>
            <a:pPr marL="457200" lvl="0" indent="-431800" algn="l" rtl="0">
              <a:lnSpc>
                <a:spcPct val="100000"/>
              </a:lnSpc>
              <a:spcBef>
                <a:spcPts val="640"/>
              </a:spcBef>
              <a:spcAft>
                <a:spcPts val="0"/>
              </a:spcAft>
              <a:buSzPct val="181818"/>
              <a:buFont typeface="Arial"/>
              <a:buChar char="•"/>
            </a:pPr>
            <a:r>
              <a:rPr lang="en-US" b="1"/>
              <a:t>Project Example: Smart Traffic Management</a:t>
            </a:r>
            <a:endParaRPr/>
          </a:p>
          <a:p>
            <a:pPr marL="557213" lvl="1" indent="-214312" algn="l" rtl="0">
              <a:lnSpc>
                <a:spcPct val="100000"/>
              </a:lnSpc>
              <a:spcBef>
                <a:spcPts val="560"/>
              </a:spcBef>
              <a:spcAft>
                <a:spcPts val="0"/>
              </a:spcAft>
              <a:buSzPct val="181818"/>
              <a:buChar char="–"/>
            </a:pPr>
            <a:r>
              <a:rPr lang="en-US" b="1"/>
              <a:t>Arduino Components</a:t>
            </a:r>
            <a:r>
              <a:rPr lang="en-US"/>
              <a:t>: Ultrasonic sensors (to measure the number of vehicles), RF modules (for wireless communication between traffic lights), and LEDs (to signal traffic).</a:t>
            </a:r>
            <a:endParaRPr/>
          </a:p>
          <a:p>
            <a:pPr marL="557213" lvl="1" indent="-214312" algn="l" rtl="0">
              <a:lnSpc>
                <a:spcPct val="100000"/>
              </a:lnSpc>
              <a:spcBef>
                <a:spcPts val="560"/>
              </a:spcBef>
              <a:spcAft>
                <a:spcPts val="0"/>
              </a:spcAft>
              <a:buSzPct val="181818"/>
              <a:buChar char="–"/>
            </a:pPr>
            <a:r>
              <a:rPr lang="en-US" b="1"/>
              <a:t>Functionality</a:t>
            </a:r>
            <a:r>
              <a:rPr lang="en-US"/>
              <a:t>: Ultrasonic sensors detect traffic volume at intersections. The Arduino adjusts traffic light timings dynamically based on the data, allowing for more efficient flow of vehicles during peak hours.</a:t>
            </a:r>
            <a:endParaRPr/>
          </a:p>
          <a:p>
            <a:pPr marL="557213" lvl="1" indent="-214312" algn="l" rtl="0">
              <a:lnSpc>
                <a:spcPct val="100000"/>
              </a:lnSpc>
              <a:spcBef>
                <a:spcPts val="560"/>
              </a:spcBef>
              <a:spcAft>
                <a:spcPts val="0"/>
              </a:spcAft>
              <a:buSzPct val="181818"/>
              <a:buChar char="–"/>
            </a:pPr>
            <a:r>
              <a:rPr lang="en-US" b="1"/>
              <a:t>Impact</a:t>
            </a:r>
            <a:r>
              <a:rPr lang="en-US"/>
              <a:t>: This reduces traffic congestion and travel time, leading to a smoother flow of traffic, reduced pollution, and fewer accidents.</a:t>
            </a:r>
            <a:endParaRPr/>
          </a:p>
          <a:p>
            <a:pPr marL="457200" lvl="0" indent="-431800" algn="l" rtl="0">
              <a:lnSpc>
                <a:spcPct val="100000"/>
              </a:lnSpc>
              <a:spcBef>
                <a:spcPts val="640"/>
              </a:spcBef>
              <a:spcAft>
                <a:spcPts val="0"/>
              </a:spcAft>
              <a:buSzPct val="181818"/>
              <a:buFont typeface="Arial"/>
              <a:buChar char="•"/>
            </a:pPr>
            <a:r>
              <a:rPr lang="en-US" b="1"/>
              <a:t>Project Example: Smart Waste Management</a:t>
            </a:r>
            <a:endParaRPr/>
          </a:p>
          <a:p>
            <a:pPr marL="557213" lvl="1" indent="-214312" algn="l" rtl="0">
              <a:lnSpc>
                <a:spcPct val="100000"/>
              </a:lnSpc>
              <a:spcBef>
                <a:spcPts val="560"/>
              </a:spcBef>
              <a:spcAft>
                <a:spcPts val="0"/>
              </a:spcAft>
              <a:buSzPct val="181818"/>
              <a:buChar char="–"/>
            </a:pPr>
            <a:r>
              <a:rPr lang="en-US" b="1"/>
              <a:t>Components</a:t>
            </a:r>
            <a:r>
              <a:rPr lang="en-US"/>
              <a:t>: Ultrasonic sensors (to measure waste levels in bins), Arduino Mega (to process data), GSM module (to send alerts to waste management services).</a:t>
            </a:r>
            <a:endParaRPr/>
          </a:p>
          <a:p>
            <a:pPr marL="557213" lvl="1" indent="-214312" algn="l" rtl="0">
              <a:lnSpc>
                <a:spcPct val="100000"/>
              </a:lnSpc>
              <a:spcBef>
                <a:spcPts val="560"/>
              </a:spcBef>
              <a:spcAft>
                <a:spcPts val="0"/>
              </a:spcAft>
              <a:buSzPct val="181818"/>
              <a:buChar char="–"/>
            </a:pPr>
            <a:r>
              <a:rPr lang="en-US" b="1"/>
              <a:t>Functionality</a:t>
            </a:r>
            <a:r>
              <a:rPr lang="en-US"/>
              <a:t>: The sensors track the level of waste in public bins, and when full, an alert is sent to city waste services, ensuring timely emptying of bins.</a:t>
            </a:r>
            <a:endParaRPr/>
          </a:p>
          <a:p>
            <a:pPr marL="557213" lvl="1" indent="-214312" algn="l" rtl="0">
              <a:lnSpc>
                <a:spcPct val="100000"/>
              </a:lnSpc>
              <a:spcBef>
                <a:spcPts val="560"/>
              </a:spcBef>
              <a:spcAft>
                <a:spcPts val="0"/>
              </a:spcAft>
              <a:buSzPct val="181818"/>
              <a:buChar char="–"/>
            </a:pPr>
            <a:r>
              <a:rPr lang="en-US" b="1"/>
              <a:t>Impact</a:t>
            </a:r>
            <a:r>
              <a:rPr lang="en-US"/>
              <a:t>: This minimizes the overflow of trash, reduces the need for constant monitoring by city personnel, and leads to a cleaner city environment.</a:t>
            </a:r>
            <a:endParaRPr/>
          </a:p>
          <a:p>
            <a:pPr marL="457200" lvl="0" indent="-228600" algn="l" rtl="0">
              <a:lnSpc>
                <a:spcPct val="100000"/>
              </a:lnSpc>
              <a:spcBef>
                <a:spcPts val="640"/>
              </a:spcBef>
              <a:spcAft>
                <a:spcPts val="0"/>
              </a:spcAft>
              <a:buSzPct val="181818"/>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60"/>
          <p:cNvGrpSpPr/>
          <p:nvPr/>
        </p:nvGrpSpPr>
        <p:grpSpPr>
          <a:xfrm>
            <a:off x="5397910" y="857251"/>
            <a:ext cx="3746090" cy="5126235"/>
            <a:chOff x="1414648" y="2400553"/>
            <a:chExt cx="3428154" cy="2056892"/>
          </a:xfrm>
        </p:grpSpPr>
        <p:sp>
          <p:nvSpPr>
            <p:cNvPr id="420" name="Google Shape;420;p60"/>
            <p:cNvSpPr/>
            <p:nvPr/>
          </p:nvSpPr>
          <p:spPr>
            <a:xfrm>
              <a:off x="1414648" y="2400553"/>
              <a:ext cx="3428154" cy="2056892"/>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0"/>
            <p:cNvSpPr txBox="1"/>
            <p:nvPr/>
          </p:nvSpPr>
          <p:spPr>
            <a:xfrm>
              <a:off x="1414648" y="2400553"/>
              <a:ext cx="3428154" cy="2056892"/>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r>
                <a:rPr lang="en-US" sz="4875" b="0" i="0" u="none" strike="noStrike" cap="none">
                  <a:solidFill>
                    <a:schemeClr val="lt1"/>
                  </a:solidFill>
                  <a:latin typeface="Arial"/>
                  <a:ea typeface="Arial"/>
                  <a:cs typeface="Arial"/>
                  <a:sym typeface="Arial"/>
                </a:rPr>
                <a:t> </a:t>
              </a:r>
              <a:endParaRPr sz="4875" b="0" i="0" u="none" strike="noStrike" cap="none">
                <a:solidFill>
                  <a:schemeClr val="lt1"/>
                </a:solidFill>
                <a:latin typeface="Arial"/>
                <a:ea typeface="Arial"/>
                <a:cs typeface="Arial"/>
                <a:sym typeface="Arial"/>
              </a:endParaRPr>
            </a:p>
          </p:txBody>
        </p:sp>
      </p:grpSp>
      <p:sp>
        <p:nvSpPr>
          <p:cNvPr id="422" name="Google Shape;422;p60"/>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Healthcare Overview</a:t>
            </a:r>
            <a:endParaRPr/>
          </a:p>
        </p:txBody>
      </p:sp>
      <p:sp>
        <p:nvSpPr>
          <p:cNvPr id="423" name="Google Shape;423;p60"/>
          <p:cNvSpPr txBox="1">
            <a:spLocks noGrp="1"/>
          </p:cNvSpPr>
          <p:nvPr>
            <p:ph type="body" idx="1"/>
          </p:nvPr>
        </p:nvSpPr>
        <p:spPr>
          <a:xfrm>
            <a:off x="69904" y="2074069"/>
            <a:ext cx="4922426" cy="3338512"/>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640"/>
              </a:spcBef>
              <a:spcAft>
                <a:spcPts val="0"/>
              </a:spcAft>
              <a:buSzPct val="172043"/>
              <a:buNone/>
            </a:pPr>
            <a:r>
              <a:rPr lang="en-US" sz="2400" b="1"/>
              <a:t>How is Arduino Revolutionizing Healthcare?</a:t>
            </a:r>
            <a:endParaRPr sz="2400"/>
          </a:p>
          <a:p>
            <a:pPr marL="557213" lvl="1" indent="-214312" algn="l" rtl="0">
              <a:lnSpc>
                <a:spcPct val="100000"/>
              </a:lnSpc>
              <a:spcBef>
                <a:spcPts val="560"/>
              </a:spcBef>
              <a:spcAft>
                <a:spcPts val="0"/>
              </a:spcAft>
              <a:buSzPct val="172043"/>
              <a:buChar char="–"/>
            </a:pPr>
            <a:r>
              <a:rPr lang="en-US" sz="2100"/>
              <a:t>Arduino enables rapid development of low-cost medical devices that can help in monitoring and managing health conditions.</a:t>
            </a:r>
            <a:endParaRPr/>
          </a:p>
          <a:p>
            <a:pPr marL="557213" lvl="1" indent="-214312" algn="l" rtl="0">
              <a:lnSpc>
                <a:spcPct val="100000"/>
              </a:lnSpc>
              <a:spcBef>
                <a:spcPts val="560"/>
              </a:spcBef>
              <a:spcAft>
                <a:spcPts val="0"/>
              </a:spcAft>
              <a:buSzPct val="172043"/>
              <a:buChar char="–"/>
            </a:pPr>
            <a:r>
              <a:rPr lang="en-US" sz="2100"/>
              <a:t>For communities or countries with limited access to expensive healthcare equipment, Arduino-based devices can be a more affordable alternative.</a:t>
            </a:r>
            <a:endParaRPr/>
          </a:p>
          <a:p>
            <a:pPr marL="557213" lvl="1" indent="-214312" algn="l" rtl="0">
              <a:lnSpc>
                <a:spcPct val="100000"/>
              </a:lnSpc>
              <a:spcBef>
                <a:spcPts val="560"/>
              </a:spcBef>
              <a:spcAft>
                <a:spcPts val="0"/>
              </a:spcAft>
              <a:buSzPct val="172043"/>
              <a:buChar char="–"/>
            </a:pPr>
            <a:r>
              <a:rPr lang="en-US" sz="2100"/>
              <a:t>It also encourages DIY medical innovation, with tools that allow individuals to monitor their own health or create custom health solutions.</a:t>
            </a:r>
            <a:endParaRPr/>
          </a:p>
          <a:p>
            <a:pPr marL="457200" lvl="0" indent="-228600" algn="l" rtl="0">
              <a:lnSpc>
                <a:spcPct val="100000"/>
              </a:lnSpc>
              <a:spcBef>
                <a:spcPts val="640"/>
              </a:spcBef>
              <a:spcAft>
                <a:spcPts val="0"/>
              </a:spcAft>
              <a:buSzPct val="172043"/>
              <a:buNone/>
            </a:pP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a:spLocks noGrp="1"/>
          </p:cNvSpPr>
          <p:nvPr>
            <p:ph type="title"/>
          </p:nvPr>
        </p:nvSpPr>
        <p:spPr>
          <a:xfrm>
            <a:off x="0" y="1095740"/>
            <a:ext cx="6477000" cy="628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Arduino in Healthcare</a:t>
            </a:r>
            <a:endParaRPr/>
          </a:p>
        </p:txBody>
      </p:sp>
      <p:sp>
        <p:nvSpPr>
          <p:cNvPr id="429" name="Google Shape;429;p61"/>
          <p:cNvSpPr txBox="1">
            <a:spLocks noGrp="1"/>
          </p:cNvSpPr>
          <p:nvPr>
            <p:ph type="body" idx="1"/>
          </p:nvPr>
        </p:nvSpPr>
        <p:spPr>
          <a:xfrm>
            <a:off x="1" y="1935165"/>
            <a:ext cx="7658102" cy="404832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640"/>
              </a:spcBef>
              <a:spcAft>
                <a:spcPts val="0"/>
              </a:spcAft>
              <a:buSzPct val="192192"/>
              <a:buNone/>
            </a:pPr>
            <a:r>
              <a:rPr lang="en-US" sz="1800" b="1"/>
              <a:t>Project Example: Heart Rate Monitoring System</a:t>
            </a:r>
            <a:endParaRPr sz="1800"/>
          </a:p>
          <a:p>
            <a:pPr marL="557213" lvl="1" indent="-214312" algn="l" rtl="0">
              <a:lnSpc>
                <a:spcPct val="100000"/>
              </a:lnSpc>
              <a:spcBef>
                <a:spcPts val="560"/>
              </a:spcBef>
              <a:spcAft>
                <a:spcPts val="0"/>
              </a:spcAft>
              <a:buSzPct val="201801"/>
              <a:buChar char="–"/>
            </a:pPr>
            <a:r>
              <a:rPr lang="en-US" sz="1500" b="1"/>
              <a:t>Arduino Components</a:t>
            </a:r>
            <a:r>
              <a:rPr lang="en-US" sz="1500"/>
              <a:t>: Pulse sensor (to measure heartbeats), OLED display (to show data), Bluetooth module (to send data to a smartphone).</a:t>
            </a:r>
            <a:endParaRPr/>
          </a:p>
          <a:p>
            <a:pPr marL="557213" lvl="1" indent="-214312" algn="l" rtl="0">
              <a:lnSpc>
                <a:spcPct val="100000"/>
              </a:lnSpc>
              <a:spcBef>
                <a:spcPts val="560"/>
              </a:spcBef>
              <a:spcAft>
                <a:spcPts val="0"/>
              </a:spcAft>
              <a:buSzPct val="201801"/>
              <a:buChar char="–"/>
            </a:pPr>
            <a:r>
              <a:rPr lang="en-US" sz="1500" b="1"/>
              <a:t>Functionality</a:t>
            </a:r>
            <a:r>
              <a:rPr lang="en-US" sz="1500"/>
              <a:t>: The pulse sensor monitors the user’s heart rate, displaying real-time data on the OLED screen. The Bluetooth module allows for wireless transmission of the data to a smartphone or computer for further analysis.</a:t>
            </a:r>
            <a:endParaRPr/>
          </a:p>
          <a:p>
            <a:pPr marL="557213" lvl="1" indent="-214312" algn="l" rtl="0">
              <a:lnSpc>
                <a:spcPct val="100000"/>
              </a:lnSpc>
              <a:spcBef>
                <a:spcPts val="560"/>
              </a:spcBef>
              <a:spcAft>
                <a:spcPts val="0"/>
              </a:spcAft>
              <a:buSzPct val="201801"/>
              <a:buChar char="–"/>
            </a:pPr>
            <a:r>
              <a:rPr lang="en-US" sz="1500" b="1"/>
              <a:t>Impact</a:t>
            </a:r>
            <a:r>
              <a:rPr lang="en-US" sz="1500"/>
              <a:t>: This device is portable and affordable compared to commercial heart rate monitors, making it accessible for home use or in remote areas.</a:t>
            </a:r>
            <a:endParaRPr/>
          </a:p>
          <a:p>
            <a:pPr marL="0" lvl="0" indent="0" algn="l" rtl="0">
              <a:lnSpc>
                <a:spcPct val="100000"/>
              </a:lnSpc>
              <a:spcBef>
                <a:spcPts val="640"/>
              </a:spcBef>
              <a:spcAft>
                <a:spcPts val="0"/>
              </a:spcAft>
              <a:buSzPct val="192192"/>
              <a:buNone/>
            </a:pPr>
            <a:r>
              <a:rPr lang="en-US" sz="1800" b="1"/>
              <a:t>Project Example: Glucose Monitoring Device</a:t>
            </a:r>
            <a:endParaRPr sz="1800"/>
          </a:p>
          <a:p>
            <a:pPr marL="557213" lvl="1" indent="-214312" algn="l" rtl="0">
              <a:lnSpc>
                <a:spcPct val="100000"/>
              </a:lnSpc>
              <a:spcBef>
                <a:spcPts val="560"/>
              </a:spcBef>
              <a:spcAft>
                <a:spcPts val="0"/>
              </a:spcAft>
              <a:buSzPct val="201801"/>
              <a:buChar char="–"/>
            </a:pPr>
            <a:r>
              <a:rPr lang="en-US" sz="1500" b="1"/>
              <a:t>Components</a:t>
            </a:r>
            <a:r>
              <a:rPr lang="en-US" sz="1500"/>
              <a:t>: Arduino Nano (a small and compact board), glucose sensor (to measure blood sugar levels), and a buzzer (for alerts).</a:t>
            </a:r>
            <a:endParaRPr/>
          </a:p>
          <a:p>
            <a:pPr marL="557213" lvl="1" indent="-214312" algn="l" rtl="0">
              <a:lnSpc>
                <a:spcPct val="100000"/>
              </a:lnSpc>
              <a:spcBef>
                <a:spcPts val="560"/>
              </a:spcBef>
              <a:spcAft>
                <a:spcPts val="0"/>
              </a:spcAft>
              <a:buSzPct val="201801"/>
              <a:buChar char="–"/>
            </a:pPr>
            <a:r>
              <a:rPr lang="en-US" sz="1500" b="1"/>
              <a:t>Functionality</a:t>
            </a:r>
            <a:r>
              <a:rPr lang="en-US" sz="1500"/>
              <a:t>: The sensor monitors blood glucose levels and sends an alert when readings are outside the normal range. The device can log the data for future reference or transmit it to a doctor.</a:t>
            </a:r>
            <a:endParaRPr/>
          </a:p>
          <a:p>
            <a:pPr marL="557213" lvl="1" indent="-214312" algn="l" rtl="0">
              <a:lnSpc>
                <a:spcPct val="100000"/>
              </a:lnSpc>
              <a:spcBef>
                <a:spcPts val="560"/>
              </a:spcBef>
              <a:spcAft>
                <a:spcPts val="0"/>
              </a:spcAft>
              <a:buSzPct val="201801"/>
              <a:buChar char="–"/>
            </a:pPr>
            <a:r>
              <a:rPr lang="en-US" sz="1500" b="1"/>
              <a:t>Impact</a:t>
            </a:r>
            <a:r>
              <a:rPr lang="en-US" sz="1500"/>
              <a:t>: This low-cost device can help diabetic patients monitor their condition at home, reducing the need for constant doctor visits and improving self-care.</a:t>
            </a:r>
            <a:endParaRPr/>
          </a:p>
          <a:p>
            <a:pPr marL="457200" lvl="0" indent="-228600" algn="l" rtl="0">
              <a:lnSpc>
                <a:spcPct val="100000"/>
              </a:lnSpc>
              <a:spcBef>
                <a:spcPts val="640"/>
              </a:spcBef>
              <a:spcAft>
                <a:spcPts val="0"/>
              </a:spcAft>
              <a:buSzPct val="192192"/>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3"/>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114300" lvl="0" indent="0" algn="just" rtl="0">
              <a:lnSpc>
                <a:spcPct val="100000"/>
              </a:lnSpc>
              <a:spcBef>
                <a:spcPts val="0"/>
              </a:spcBef>
              <a:spcAft>
                <a:spcPts val="0"/>
              </a:spcAft>
              <a:buSzPts val="1400"/>
              <a:buNone/>
            </a:pPr>
            <a:r>
              <a:rPr lang="en-US" sz="3200"/>
              <a:t>Types of Arduino board</a:t>
            </a:r>
            <a:endParaRPr/>
          </a:p>
        </p:txBody>
      </p:sp>
      <p:sp>
        <p:nvSpPr>
          <p:cNvPr id="89" name="Google Shape;89;p3"/>
          <p:cNvSpPr txBox="1">
            <a:spLocks noGrp="1"/>
          </p:cNvSpPr>
          <p:nvPr>
            <p:ph type="body" idx="1"/>
          </p:nvPr>
        </p:nvSpPr>
        <p:spPr>
          <a:xfrm>
            <a:off x="71120" y="896778"/>
            <a:ext cx="8917016" cy="5680667"/>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t>2013: 700.000 official boards were sold.</a:t>
            </a:r>
            <a:endParaRPr/>
          </a:p>
          <a:p>
            <a:pPr marL="114300" lvl="0" indent="0" algn="just" rtl="0">
              <a:lnSpc>
                <a:spcPct val="100000"/>
              </a:lnSpc>
              <a:spcBef>
                <a:spcPts val="360"/>
              </a:spcBef>
              <a:spcAft>
                <a:spcPts val="0"/>
              </a:spcAft>
              <a:buSzPts val="1800"/>
              <a:buNone/>
            </a:pPr>
            <a:r>
              <a:rPr lang="en-US" sz="2400"/>
              <a:t>2016: 17 versions of the Arduino board have been commercially produced.</a:t>
            </a:r>
            <a:endParaRPr/>
          </a:p>
        </p:txBody>
      </p:sp>
      <p:sp>
        <p:nvSpPr>
          <p:cNvPr id="90" name="Google Shape;9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91" name="Google Shape;91;p3"/>
          <p:cNvPicPr preferRelativeResize="0"/>
          <p:nvPr/>
        </p:nvPicPr>
        <p:blipFill rotWithShape="1">
          <a:blip r:embed="rId3">
            <a:alphaModFix/>
          </a:blip>
          <a:srcRect/>
          <a:stretch/>
        </p:blipFill>
        <p:spPr>
          <a:xfrm>
            <a:off x="521110" y="173569"/>
            <a:ext cx="1720645" cy="723209"/>
          </a:xfrm>
          <a:prstGeom prst="rect">
            <a:avLst/>
          </a:prstGeom>
          <a:noFill/>
          <a:ln>
            <a:noFill/>
          </a:ln>
        </p:spPr>
      </p:pic>
      <p:pic>
        <p:nvPicPr>
          <p:cNvPr id="92" name="Google Shape;92;p3"/>
          <p:cNvPicPr preferRelativeResize="0"/>
          <p:nvPr/>
        </p:nvPicPr>
        <p:blipFill rotWithShape="1">
          <a:blip r:embed="rId4">
            <a:alphaModFix/>
          </a:blip>
          <a:srcRect/>
          <a:stretch/>
        </p:blipFill>
        <p:spPr>
          <a:xfrm>
            <a:off x="71119" y="2091748"/>
            <a:ext cx="9072881" cy="4544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title"/>
          </p:nvPr>
        </p:nvSpPr>
        <p:spPr>
          <a:xfrm>
            <a:off x="1" y="1110488"/>
            <a:ext cx="9143999" cy="628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in Wearable Devices</a:t>
            </a:r>
            <a:endParaRPr/>
          </a:p>
        </p:txBody>
      </p:sp>
      <p:sp>
        <p:nvSpPr>
          <p:cNvPr id="435" name="Google Shape;435;p62"/>
          <p:cNvSpPr txBox="1">
            <a:spLocks noGrp="1"/>
          </p:cNvSpPr>
          <p:nvPr>
            <p:ph type="body" idx="1"/>
          </p:nvPr>
        </p:nvSpPr>
        <p:spPr>
          <a:xfrm>
            <a:off x="1" y="1935163"/>
            <a:ext cx="6622026" cy="4065587"/>
          </a:xfrm>
          <a:prstGeom prst="rect">
            <a:avLst/>
          </a:prstGeom>
          <a:noFill/>
          <a:ln>
            <a:noFill/>
          </a:ln>
        </p:spPr>
        <p:txBody>
          <a:bodyPr spcFirstLastPara="1" wrap="square" lIns="91425" tIns="45700" rIns="91425" bIns="45700" anchor="t" anchorCtr="0">
            <a:normAutofit fontScale="47500" lnSpcReduction="20000"/>
          </a:bodyPr>
          <a:lstStyle/>
          <a:p>
            <a:pPr marL="457200" lvl="0" indent="-431800" algn="l" rtl="0">
              <a:lnSpc>
                <a:spcPct val="100000"/>
              </a:lnSpc>
              <a:spcBef>
                <a:spcPts val="640"/>
              </a:spcBef>
              <a:spcAft>
                <a:spcPts val="0"/>
              </a:spcAft>
              <a:buSzPct val="210526"/>
              <a:buFont typeface="Arial"/>
              <a:buChar char="•"/>
            </a:pPr>
            <a:r>
              <a:rPr lang="en-US" b="1"/>
              <a:t>Project Example: Smart Fitness Tracker</a:t>
            </a:r>
            <a:endParaRPr/>
          </a:p>
          <a:p>
            <a:pPr marL="557213" lvl="1" indent="-214312" algn="l" rtl="0">
              <a:lnSpc>
                <a:spcPct val="100000"/>
              </a:lnSpc>
              <a:spcBef>
                <a:spcPts val="560"/>
              </a:spcBef>
              <a:spcAft>
                <a:spcPts val="0"/>
              </a:spcAft>
              <a:buSzPct val="210526"/>
              <a:buChar char="–"/>
            </a:pPr>
            <a:r>
              <a:rPr lang="en-US" b="1"/>
              <a:t>Arduino Components</a:t>
            </a:r>
            <a:r>
              <a:rPr lang="en-US"/>
              <a:t>: Arduino Pro Mini (small and low-power), accelerometer (to measure movement), pulse sensor (to measure heart rate).</a:t>
            </a:r>
            <a:endParaRPr/>
          </a:p>
          <a:p>
            <a:pPr marL="557213" lvl="1" indent="-214312" algn="l" rtl="0">
              <a:lnSpc>
                <a:spcPct val="100000"/>
              </a:lnSpc>
              <a:spcBef>
                <a:spcPts val="560"/>
              </a:spcBef>
              <a:spcAft>
                <a:spcPts val="0"/>
              </a:spcAft>
              <a:buSzPct val="210526"/>
              <a:buChar char="–"/>
            </a:pPr>
            <a:r>
              <a:rPr lang="en-US" b="1"/>
              <a:t>Functionality</a:t>
            </a:r>
            <a:r>
              <a:rPr lang="en-US"/>
              <a:t>: The fitness tracker monitors daily activity like steps taken and heart rate. It provides feedback to the user via a smartphone or a small display.</a:t>
            </a:r>
            <a:endParaRPr/>
          </a:p>
          <a:p>
            <a:pPr marL="557213" lvl="1" indent="-214312" algn="l" rtl="0">
              <a:lnSpc>
                <a:spcPct val="100000"/>
              </a:lnSpc>
              <a:spcBef>
                <a:spcPts val="560"/>
              </a:spcBef>
              <a:spcAft>
                <a:spcPts val="0"/>
              </a:spcAft>
              <a:buSzPct val="210526"/>
              <a:buChar char="–"/>
            </a:pPr>
            <a:r>
              <a:rPr lang="en-US" b="1"/>
              <a:t>Impact</a:t>
            </a:r>
            <a:r>
              <a:rPr lang="en-US"/>
              <a:t>: This makes fitness tracking more affordable and customizable. Unlike commercial fitness trackers, you can build and tweak the system based on personal preferences.</a:t>
            </a:r>
            <a:endParaRPr/>
          </a:p>
          <a:p>
            <a:pPr marL="457200" lvl="0" indent="-431800" algn="l" rtl="0">
              <a:lnSpc>
                <a:spcPct val="100000"/>
              </a:lnSpc>
              <a:spcBef>
                <a:spcPts val="640"/>
              </a:spcBef>
              <a:spcAft>
                <a:spcPts val="0"/>
              </a:spcAft>
              <a:buSzPct val="210526"/>
              <a:buFont typeface="Arial"/>
              <a:buChar char="•"/>
            </a:pPr>
            <a:r>
              <a:rPr lang="en-US" b="1"/>
              <a:t>Project Example: Posture Monitoring Device</a:t>
            </a:r>
            <a:endParaRPr/>
          </a:p>
          <a:p>
            <a:pPr marL="557213" lvl="1" indent="-214312" algn="l" rtl="0">
              <a:lnSpc>
                <a:spcPct val="100000"/>
              </a:lnSpc>
              <a:spcBef>
                <a:spcPts val="560"/>
              </a:spcBef>
              <a:spcAft>
                <a:spcPts val="0"/>
              </a:spcAft>
              <a:buSzPct val="210526"/>
              <a:buChar char="–"/>
            </a:pPr>
            <a:r>
              <a:rPr lang="en-US" b="1"/>
              <a:t>Components</a:t>
            </a:r>
            <a:r>
              <a:rPr lang="en-US"/>
              <a:t>: Gyroscope sensor (to measure body orientation), Arduino Nano (small and compact), vibration motor (for feedback).</a:t>
            </a:r>
            <a:endParaRPr/>
          </a:p>
          <a:p>
            <a:pPr marL="557213" lvl="1" indent="-214312" algn="l" rtl="0">
              <a:lnSpc>
                <a:spcPct val="100000"/>
              </a:lnSpc>
              <a:spcBef>
                <a:spcPts val="560"/>
              </a:spcBef>
              <a:spcAft>
                <a:spcPts val="0"/>
              </a:spcAft>
              <a:buSzPct val="210526"/>
              <a:buChar char="–"/>
            </a:pPr>
            <a:r>
              <a:rPr lang="en-US" b="1"/>
              <a:t>Functionality</a:t>
            </a:r>
            <a:r>
              <a:rPr lang="en-US"/>
              <a:t>: The gyroscope sensor tracks the user’s posture. If it detects slouching or poor posture, the vibration motor activates, gently reminding the user to adjust their posture.</a:t>
            </a:r>
            <a:endParaRPr/>
          </a:p>
          <a:p>
            <a:pPr marL="557213" lvl="1" indent="-214312" algn="l" rtl="0">
              <a:lnSpc>
                <a:spcPct val="100000"/>
              </a:lnSpc>
              <a:spcBef>
                <a:spcPts val="560"/>
              </a:spcBef>
              <a:spcAft>
                <a:spcPts val="0"/>
              </a:spcAft>
              <a:buSzPct val="210526"/>
              <a:buChar char="–"/>
            </a:pPr>
            <a:r>
              <a:rPr lang="en-US" b="1"/>
              <a:t>Impact</a:t>
            </a:r>
            <a:r>
              <a:rPr lang="en-US"/>
              <a:t>: This wearable device helps users develop better posture habits, reducing the risk of back pain or long-term posture issues, and is a low-cost alternative to commercial posture correction devices.</a:t>
            </a:r>
            <a:endParaRPr/>
          </a:p>
          <a:p>
            <a:pPr marL="457200" lvl="0" indent="-228600" algn="l" rtl="0">
              <a:lnSpc>
                <a:spcPct val="100000"/>
              </a:lnSpc>
              <a:spcBef>
                <a:spcPts val="640"/>
              </a:spcBef>
              <a:spcAft>
                <a:spcPts val="0"/>
              </a:spcAft>
              <a:buSzPct val="210526"/>
              <a:buNone/>
            </a:pPr>
            <a:endParaRPr/>
          </a:p>
        </p:txBody>
      </p:sp>
      <p:grpSp>
        <p:nvGrpSpPr>
          <p:cNvPr id="436" name="Google Shape;436;p62"/>
          <p:cNvGrpSpPr/>
          <p:nvPr/>
        </p:nvGrpSpPr>
        <p:grpSpPr>
          <a:xfrm>
            <a:off x="6695890" y="1935164"/>
            <a:ext cx="2234258" cy="3634196"/>
            <a:chOff x="3277676" y="3577950"/>
            <a:chExt cx="2979011" cy="1787406"/>
          </a:xfrm>
        </p:grpSpPr>
        <p:sp>
          <p:nvSpPr>
            <p:cNvPr id="437" name="Google Shape;437;p62"/>
            <p:cNvSpPr/>
            <p:nvPr/>
          </p:nvSpPr>
          <p:spPr>
            <a:xfrm>
              <a:off x="3277676" y="3577950"/>
              <a:ext cx="2979011" cy="1787406"/>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2"/>
            <p:cNvSpPr txBox="1"/>
            <p:nvPr/>
          </p:nvSpPr>
          <p:spPr>
            <a:xfrm>
              <a:off x="3277676" y="3577950"/>
              <a:ext cx="2979011" cy="1787406"/>
            </a:xfrm>
            <a:prstGeom prst="rect">
              <a:avLst/>
            </a:prstGeom>
            <a:noFill/>
            <a:ln>
              <a:noFill/>
            </a:ln>
          </p:spPr>
          <p:txBody>
            <a:bodyPr spcFirstLastPara="1" wrap="square" lIns="185725" tIns="185725" rIns="185725" bIns="185725" anchor="ctr" anchorCtr="0">
              <a:noAutofit/>
            </a:bodyPr>
            <a:lstStyle/>
            <a:p>
              <a:pPr marL="0" marR="0" lvl="0" indent="0" algn="ctr" rtl="0">
                <a:lnSpc>
                  <a:spcPct val="90000"/>
                </a:lnSpc>
                <a:spcBef>
                  <a:spcPts val="0"/>
                </a:spcBef>
                <a:spcAft>
                  <a:spcPts val="0"/>
                </a:spcAft>
                <a:buNone/>
              </a:pPr>
              <a:endParaRPr sz="4875" b="0" i="0" u="none" strike="noStrike" cap="non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1237293" y="23019"/>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Conclusion</a:t>
            </a:r>
            <a:endParaRPr/>
          </a:p>
        </p:txBody>
      </p:sp>
      <p:sp>
        <p:nvSpPr>
          <p:cNvPr id="444" name="Google Shape;444;p63"/>
          <p:cNvSpPr txBox="1">
            <a:spLocks noGrp="1"/>
          </p:cNvSpPr>
          <p:nvPr>
            <p:ph type="body" idx="1"/>
          </p:nvPr>
        </p:nvSpPr>
        <p:spPr>
          <a:xfrm>
            <a:off x="0" y="1935163"/>
            <a:ext cx="9144000" cy="406558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640"/>
              </a:spcBef>
              <a:spcAft>
                <a:spcPts val="0"/>
              </a:spcAft>
              <a:buSzPct val="144144"/>
              <a:buNone/>
            </a:pPr>
            <a:r>
              <a:rPr lang="en-US" sz="2400" b="1"/>
              <a:t>Key Takeaways</a:t>
            </a:r>
            <a:r>
              <a:rPr lang="en-US" sz="2400"/>
              <a:t>:</a:t>
            </a:r>
            <a:endParaRPr/>
          </a:p>
          <a:p>
            <a:pPr marL="557213" lvl="1" indent="-214312" algn="l" rtl="0">
              <a:lnSpc>
                <a:spcPct val="100000"/>
              </a:lnSpc>
              <a:spcBef>
                <a:spcPts val="560"/>
              </a:spcBef>
              <a:spcAft>
                <a:spcPts val="0"/>
              </a:spcAft>
              <a:buSzPct val="144144"/>
              <a:buChar char="–"/>
            </a:pPr>
            <a:r>
              <a:rPr lang="en-US" sz="2100"/>
              <a:t>Arduino is a versatile and powerful tool, driving innovation across multiple industries.</a:t>
            </a:r>
            <a:endParaRPr/>
          </a:p>
          <a:p>
            <a:pPr marL="557213" lvl="1" indent="-214312" algn="l" rtl="0">
              <a:lnSpc>
                <a:spcPct val="100000"/>
              </a:lnSpc>
              <a:spcBef>
                <a:spcPts val="560"/>
              </a:spcBef>
              <a:spcAft>
                <a:spcPts val="0"/>
              </a:spcAft>
              <a:buSzPct val="144144"/>
              <a:buChar char="–"/>
            </a:pPr>
            <a:r>
              <a:rPr lang="en-US" sz="2100"/>
              <a:t>In smart homes, it enables low-cost, energy-efficient automation solutions.</a:t>
            </a:r>
            <a:endParaRPr/>
          </a:p>
          <a:p>
            <a:pPr marL="557213" lvl="1" indent="-214312" algn="l" rtl="0">
              <a:lnSpc>
                <a:spcPct val="100000"/>
              </a:lnSpc>
              <a:spcBef>
                <a:spcPts val="560"/>
              </a:spcBef>
              <a:spcAft>
                <a:spcPts val="0"/>
              </a:spcAft>
              <a:buSzPct val="144144"/>
              <a:buChar char="–"/>
            </a:pPr>
            <a:r>
              <a:rPr lang="en-US" sz="2100"/>
              <a:t>For smart cities, Arduino improves resource management and urban efficiency.</a:t>
            </a:r>
            <a:endParaRPr/>
          </a:p>
          <a:p>
            <a:pPr marL="557213" lvl="1" indent="-214312" algn="l" rtl="0">
              <a:lnSpc>
                <a:spcPct val="100000"/>
              </a:lnSpc>
              <a:spcBef>
                <a:spcPts val="560"/>
              </a:spcBef>
              <a:spcAft>
                <a:spcPts val="0"/>
              </a:spcAft>
              <a:buSzPct val="144144"/>
              <a:buChar char="–"/>
            </a:pPr>
            <a:r>
              <a:rPr lang="en-US" sz="2100"/>
              <a:t>In healthcare, it offers affordable, customizable devices for health monitoring.</a:t>
            </a:r>
            <a:endParaRPr/>
          </a:p>
          <a:p>
            <a:pPr marL="557213" lvl="1" indent="-214312" algn="l" rtl="0">
              <a:lnSpc>
                <a:spcPct val="100000"/>
              </a:lnSpc>
              <a:spcBef>
                <a:spcPts val="560"/>
              </a:spcBef>
              <a:spcAft>
                <a:spcPts val="0"/>
              </a:spcAft>
              <a:buSzPct val="144144"/>
              <a:buChar char="–"/>
            </a:pPr>
            <a:r>
              <a:rPr lang="en-US" sz="2100"/>
              <a:t>The wearable industry benefits from Arduino’s compactness and ease of prototyping, allowing anyone to create fitness, health, and lifestyle trackers.</a:t>
            </a:r>
            <a:endParaRPr/>
          </a:p>
          <a:p>
            <a:pPr marL="0" lvl="0" indent="0" algn="l" rtl="0">
              <a:lnSpc>
                <a:spcPct val="100000"/>
              </a:lnSpc>
              <a:spcBef>
                <a:spcPts val="640"/>
              </a:spcBef>
              <a:spcAft>
                <a:spcPts val="0"/>
              </a:spcAft>
              <a:buSzPct val="144144"/>
              <a:buNone/>
            </a:pPr>
            <a:r>
              <a:rPr lang="en-US" sz="2400" b="1"/>
              <a:t>The Future of Arduino</a:t>
            </a:r>
            <a:r>
              <a:rPr lang="en-US" sz="2400"/>
              <a:t>: With continued advancements, Arduino's role in these fields will only grow, offering more sophisticated and integrated solutions.</a:t>
            </a:r>
            <a:endParaRPr/>
          </a:p>
          <a:p>
            <a:pPr marL="457200" lvl="0" indent="-228600" algn="l" rtl="0">
              <a:lnSpc>
                <a:spcPct val="100000"/>
              </a:lnSpc>
              <a:spcBef>
                <a:spcPts val="640"/>
              </a:spcBef>
              <a:spcAft>
                <a:spcPts val="0"/>
              </a:spcAft>
              <a:buSzPct val="144144"/>
              <a:buNone/>
            </a:pP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114300" lvl="0" indent="0" algn="just" rtl="0">
              <a:lnSpc>
                <a:spcPct val="100000"/>
              </a:lnSpc>
              <a:spcBef>
                <a:spcPts val="0"/>
              </a:spcBef>
              <a:spcAft>
                <a:spcPts val="0"/>
              </a:spcAft>
              <a:buSzPts val="1400"/>
              <a:buNone/>
            </a:pPr>
            <a:r>
              <a:rPr lang="en-US" sz="3200"/>
              <a:t>Types of Arduino board</a:t>
            </a:r>
            <a:endParaRPr/>
          </a:p>
        </p:txBody>
      </p:sp>
      <p:sp>
        <p:nvSpPr>
          <p:cNvPr id="99" name="Google Shape;99;p4"/>
          <p:cNvSpPr txBox="1">
            <a:spLocks noGrp="1"/>
          </p:cNvSpPr>
          <p:nvPr>
            <p:ph type="body" idx="1"/>
          </p:nvPr>
        </p:nvSpPr>
        <p:spPr>
          <a:xfrm>
            <a:off x="71120" y="896778"/>
            <a:ext cx="8917016" cy="5680667"/>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t>.</a:t>
            </a:r>
            <a:endParaRPr/>
          </a:p>
        </p:txBody>
      </p:sp>
      <p:sp>
        <p:nvSpPr>
          <p:cNvPr id="100" name="Google Shape;10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01" name="Google Shape;101;p4"/>
          <p:cNvPicPr preferRelativeResize="0"/>
          <p:nvPr/>
        </p:nvPicPr>
        <p:blipFill rotWithShape="1">
          <a:blip r:embed="rId3">
            <a:alphaModFix/>
          </a:blip>
          <a:srcRect/>
          <a:stretch/>
        </p:blipFill>
        <p:spPr>
          <a:xfrm>
            <a:off x="521110" y="173569"/>
            <a:ext cx="1720645" cy="723209"/>
          </a:xfrm>
          <a:prstGeom prst="rect">
            <a:avLst/>
          </a:prstGeom>
          <a:noFill/>
          <a:ln>
            <a:noFill/>
          </a:ln>
        </p:spPr>
      </p:pic>
      <p:pic>
        <p:nvPicPr>
          <p:cNvPr id="102" name="Google Shape;102;p4"/>
          <p:cNvPicPr preferRelativeResize="0"/>
          <p:nvPr/>
        </p:nvPicPr>
        <p:blipFill rotWithShape="1">
          <a:blip r:embed="rId4">
            <a:alphaModFix/>
          </a:blip>
          <a:srcRect/>
          <a:stretch/>
        </p:blipFill>
        <p:spPr>
          <a:xfrm>
            <a:off x="425398" y="1070347"/>
            <a:ext cx="7601553" cy="5286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1828800" y="0"/>
            <a:ext cx="46482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800" b="1">
                <a:solidFill>
                  <a:srgbClr val="FFFF00"/>
                </a:solidFill>
              </a:rPr>
              <a:t>Arduino UNO</a:t>
            </a:r>
            <a:endParaRPr/>
          </a:p>
        </p:txBody>
      </p:sp>
      <p:sp>
        <p:nvSpPr>
          <p:cNvPr id="108" name="Google Shape;108;p5"/>
          <p:cNvSpPr txBox="1">
            <a:spLocks noGrp="1"/>
          </p:cNvSpPr>
          <p:nvPr>
            <p:ph type="body" idx="1"/>
          </p:nvPr>
        </p:nvSpPr>
        <p:spPr>
          <a:xfrm>
            <a:off x="457200" y="1169234"/>
            <a:ext cx="8229600" cy="472833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sz="1200"/>
              <a:t>.</a:t>
            </a:r>
            <a:endParaRPr/>
          </a:p>
        </p:txBody>
      </p:sp>
      <p:sp>
        <p:nvSpPr>
          <p:cNvPr id="109" name="Google Shape;10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110" name="Google Shape;110;p5"/>
          <p:cNvPicPr preferRelativeResize="0"/>
          <p:nvPr/>
        </p:nvPicPr>
        <p:blipFill rotWithShape="1">
          <a:blip r:embed="rId3">
            <a:alphaModFix/>
          </a:blip>
          <a:srcRect/>
          <a:stretch/>
        </p:blipFill>
        <p:spPr>
          <a:xfrm>
            <a:off x="0" y="1208811"/>
            <a:ext cx="3464352" cy="2468564"/>
          </a:xfrm>
          <a:prstGeom prst="rect">
            <a:avLst/>
          </a:prstGeom>
          <a:noFill/>
          <a:ln>
            <a:noFill/>
          </a:ln>
        </p:spPr>
      </p:pic>
      <p:pic>
        <p:nvPicPr>
          <p:cNvPr id="111" name="Google Shape;111;p5"/>
          <p:cNvPicPr preferRelativeResize="0"/>
          <p:nvPr/>
        </p:nvPicPr>
        <p:blipFill rotWithShape="1">
          <a:blip r:embed="rId4">
            <a:alphaModFix/>
          </a:blip>
          <a:srcRect/>
          <a:stretch/>
        </p:blipFill>
        <p:spPr>
          <a:xfrm>
            <a:off x="3464352" y="1046627"/>
            <a:ext cx="5392336" cy="2927350"/>
          </a:xfrm>
          <a:prstGeom prst="rect">
            <a:avLst/>
          </a:prstGeom>
          <a:noFill/>
          <a:ln>
            <a:noFill/>
          </a:ln>
        </p:spPr>
      </p:pic>
      <p:sp>
        <p:nvSpPr>
          <p:cNvPr id="112" name="Google Shape;112;p5"/>
          <p:cNvSpPr/>
          <p:nvPr/>
        </p:nvSpPr>
        <p:spPr>
          <a:xfrm>
            <a:off x="2285163" y="3677375"/>
            <a:ext cx="4693593" cy="3180625"/>
          </a:xfrm>
          <a:prstGeom prst="rect">
            <a:avLst/>
          </a:prstGeom>
          <a:noFill/>
          <a:ln>
            <a:noFill/>
          </a:ln>
        </p:spPr>
        <p:txBody>
          <a:bodyPr spcFirstLastPara="1" wrap="square" lIns="0" tIns="45700" rIns="0" bIns="45700" anchor="t" anchorCtr="0">
            <a:normAutofit/>
          </a:bodyPr>
          <a:lstStyle/>
          <a:p>
            <a:pPr marL="0" marR="0" lvl="0" indent="0" algn="l" rtl="0">
              <a:lnSpc>
                <a:spcPct val="80000"/>
              </a:lnSpc>
              <a:spcBef>
                <a:spcPts val="0"/>
              </a:spcBef>
              <a:spcAft>
                <a:spcPts val="0"/>
              </a:spcAft>
              <a:buClr>
                <a:schemeClr val="accent1"/>
              </a:buClr>
              <a:buSzPts val="2400"/>
              <a:buFont typeface="Calibri"/>
              <a:buNone/>
            </a:pPr>
            <a:r>
              <a:rPr lang="en-US" sz="2400" b="1" i="0" u="none" strike="noStrike" cap="none">
                <a:solidFill>
                  <a:srgbClr val="002060"/>
                </a:solidFill>
                <a:latin typeface="Arial"/>
                <a:ea typeface="Arial"/>
                <a:cs typeface="Arial"/>
                <a:sym typeface="Arial"/>
              </a:rPr>
              <a:t>Digital pins: </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14 digital IO pins </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6 are PWM pins (3, 5, 6, 9, 10, and 11). </a:t>
            </a:r>
            <a:endParaRPr/>
          </a:p>
          <a:p>
            <a:pPr marL="0" marR="0" lvl="0" indent="0" algn="l" rtl="0">
              <a:lnSpc>
                <a:spcPct val="80000"/>
              </a:lnSpc>
              <a:spcBef>
                <a:spcPts val="1400"/>
              </a:spcBef>
              <a:spcAft>
                <a:spcPts val="0"/>
              </a:spcAft>
              <a:buClr>
                <a:schemeClr val="accent1"/>
              </a:buClr>
              <a:buSzPts val="2000"/>
              <a:buFont typeface="Calibri"/>
              <a:buNone/>
            </a:pPr>
            <a:endParaRPr sz="2000" b="1" i="0" u="none" strike="noStrike" cap="none">
              <a:solidFill>
                <a:srgbClr val="3F3F3F"/>
              </a:solidFill>
              <a:latin typeface="Arial"/>
              <a:ea typeface="Arial"/>
              <a:cs typeface="Arial"/>
              <a:sym typeface="Arial"/>
            </a:endParaRPr>
          </a:p>
          <a:p>
            <a:pPr marL="0" marR="0" lvl="0" indent="0" algn="l" rtl="0">
              <a:lnSpc>
                <a:spcPct val="80000"/>
              </a:lnSpc>
              <a:spcBef>
                <a:spcPts val="1400"/>
              </a:spcBef>
              <a:spcAft>
                <a:spcPts val="0"/>
              </a:spcAft>
              <a:buClr>
                <a:schemeClr val="accent1"/>
              </a:buClr>
              <a:buSzPts val="2400"/>
              <a:buFont typeface="Calibri"/>
              <a:buNone/>
            </a:pPr>
            <a:r>
              <a:rPr lang="en-US" sz="2400" b="1" i="0" u="none" strike="noStrike" cap="none">
                <a:solidFill>
                  <a:srgbClr val="002060"/>
                </a:solidFill>
                <a:latin typeface="Arial"/>
                <a:ea typeface="Arial"/>
                <a:cs typeface="Arial"/>
                <a:sym typeface="Arial"/>
              </a:rPr>
              <a:t>Analog pins: </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6 analog pins(A0, A1, A2, A3, A4, and A5)</a:t>
            </a:r>
            <a:endParaRPr/>
          </a:p>
          <a:p>
            <a:pPr marL="91440" marR="0" lvl="0" indent="-127000" algn="l" rtl="0">
              <a:lnSpc>
                <a:spcPct val="80000"/>
              </a:lnSpc>
              <a:spcBef>
                <a:spcPts val="1400"/>
              </a:spcBef>
              <a:spcAft>
                <a:spcPts val="0"/>
              </a:spcAft>
              <a:buClr>
                <a:schemeClr val="accent1"/>
              </a:buClr>
              <a:buSzPts val="2000"/>
              <a:buFont typeface="Calibri"/>
              <a:buChar char=" "/>
            </a:pPr>
            <a:r>
              <a:rPr lang="en-US" sz="2000" b="0" i="0" u="none" strike="noStrike" cap="none">
                <a:solidFill>
                  <a:schemeClr val="dk1"/>
                </a:solidFill>
                <a:latin typeface="Times New Roman"/>
                <a:ea typeface="Times New Roman"/>
                <a:cs typeface="Times New Roman"/>
                <a:sym typeface="Times New Roman"/>
              </a:rPr>
              <a:t>Takes analog values as an input</a:t>
            </a:r>
            <a:endParaRPr sz="1600" b="0" i="0" u="none" strike="noStrike" cap="none">
              <a:solidFill>
                <a:schemeClr val="dk1"/>
              </a:solidFill>
              <a:latin typeface="Times New Roman"/>
              <a:ea typeface="Times New Roman"/>
              <a:cs typeface="Times New Roman"/>
              <a:sym typeface="Times New Roman"/>
            </a:endParaRPr>
          </a:p>
        </p:txBody>
      </p:sp>
      <p:pic>
        <p:nvPicPr>
          <p:cNvPr id="113" name="Google Shape;113;p5"/>
          <p:cNvPicPr preferRelativeResize="0"/>
          <p:nvPr/>
        </p:nvPicPr>
        <p:blipFill rotWithShape="1">
          <a:blip r:embed="rId5">
            <a:alphaModFix/>
          </a:blip>
          <a:srcRect/>
          <a:stretch/>
        </p:blipFill>
        <p:spPr>
          <a:xfrm>
            <a:off x="325353" y="4289969"/>
            <a:ext cx="1731210" cy="1647172"/>
          </a:xfrm>
          <a:prstGeom prst="ellipse">
            <a:avLst/>
          </a:prstGeom>
          <a:noFill/>
          <a:ln>
            <a:noFill/>
          </a:ln>
        </p:spPr>
      </p:pic>
      <p:pic>
        <p:nvPicPr>
          <p:cNvPr id="114" name="Google Shape;114;p5"/>
          <p:cNvPicPr preferRelativeResize="0"/>
          <p:nvPr/>
        </p:nvPicPr>
        <p:blipFill rotWithShape="1">
          <a:blip r:embed="rId6">
            <a:alphaModFix/>
          </a:blip>
          <a:srcRect/>
          <a:stretch/>
        </p:blipFill>
        <p:spPr>
          <a:xfrm>
            <a:off x="521110" y="173569"/>
            <a:ext cx="1720645" cy="7232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1497724" y="0"/>
            <a:ext cx="550038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Board Breakdown</a:t>
            </a:r>
            <a:endParaRPr/>
          </a:p>
        </p:txBody>
      </p:sp>
      <p:sp>
        <p:nvSpPr>
          <p:cNvPr id="121" name="Google Shape;121;p6"/>
          <p:cNvSpPr txBox="1">
            <a:spLocks noGrp="1"/>
          </p:cNvSpPr>
          <p:nvPr>
            <p:ph type="body" idx="1"/>
          </p:nvPr>
        </p:nvSpPr>
        <p:spPr>
          <a:xfrm>
            <a:off x="71120" y="975360"/>
            <a:ext cx="8917016" cy="5602085"/>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t>Here are the components that make up an Arduino board and what each of their functions are.</a:t>
            </a:r>
            <a:endParaRPr/>
          </a:p>
          <a:p>
            <a:pPr marL="114300" lvl="0" indent="0" algn="just" rtl="0">
              <a:lnSpc>
                <a:spcPct val="100000"/>
              </a:lnSpc>
              <a:spcBef>
                <a:spcPts val="360"/>
              </a:spcBef>
              <a:spcAft>
                <a:spcPts val="0"/>
              </a:spcAft>
              <a:buSzPts val="1800"/>
              <a:buNone/>
            </a:pPr>
            <a:r>
              <a:rPr lang="en-US" sz="2400">
                <a:solidFill>
                  <a:srgbClr val="FF0000"/>
                </a:solidFill>
              </a:rPr>
              <a:t>1. Reset Button </a:t>
            </a:r>
            <a:r>
              <a:rPr lang="en-US" sz="2400"/>
              <a:t>– This will restart any code that is loaded to the Arduino board</a:t>
            </a:r>
            <a:endParaRPr/>
          </a:p>
          <a:p>
            <a:pPr marL="114300" lvl="0" indent="0" algn="just" rtl="0">
              <a:lnSpc>
                <a:spcPct val="100000"/>
              </a:lnSpc>
              <a:spcBef>
                <a:spcPts val="360"/>
              </a:spcBef>
              <a:spcAft>
                <a:spcPts val="0"/>
              </a:spcAft>
              <a:buSzPts val="1800"/>
              <a:buNone/>
            </a:pPr>
            <a:r>
              <a:rPr lang="en-US" sz="2400">
                <a:solidFill>
                  <a:srgbClr val="FF0000"/>
                </a:solidFill>
              </a:rPr>
              <a:t>2. AREF </a:t>
            </a:r>
            <a:r>
              <a:rPr lang="en-US" sz="2400"/>
              <a:t>– Stands for “Analog Reference” and is used to set an external reference voltage</a:t>
            </a:r>
            <a:endParaRPr/>
          </a:p>
          <a:p>
            <a:pPr marL="114300" lvl="0" indent="0" algn="just" rtl="0">
              <a:lnSpc>
                <a:spcPct val="100000"/>
              </a:lnSpc>
              <a:spcBef>
                <a:spcPts val="360"/>
              </a:spcBef>
              <a:spcAft>
                <a:spcPts val="0"/>
              </a:spcAft>
              <a:buSzPts val="1800"/>
              <a:buNone/>
            </a:pPr>
            <a:r>
              <a:rPr lang="en-US" sz="2400">
                <a:solidFill>
                  <a:srgbClr val="FF0000"/>
                </a:solidFill>
              </a:rPr>
              <a:t>3. Ground Pin </a:t>
            </a:r>
            <a:r>
              <a:rPr lang="en-US" sz="2400"/>
              <a:t>– There are a few ground pins on the Arduino and they all work the same</a:t>
            </a:r>
            <a:endParaRPr/>
          </a:p>
          <a:p>
            <a:pPr marL="114300" lvl="0" indent="0" algn="just" rtl="0">
              <a:lnSpc>
                <a:spcPct val="100000"/>
              </a:lnSpc>
              <a:spcBef>
                <a:spcPts val="360"/>
              </a:spcBef>
              <a:spcAft>
                <a:spcPts val="0"/>
              </a:spcAft>
              <a:buSzPts val="1800"/>
              <a:buNone/>
            </a:pPr>
            <a:r>
              <a:rPr lang="en-US" sz="2400">
                <a:solidFill>
                  <a:srgbClr val="FF0000"/>
                </a:solidFill>
              </a:rPr>
              <a:t>4. Digital Input/Output </a:t>
            </a:r>
            <a:r>
              <a:rPr lang="en-US" sz="2400"/>
              <a:t>– Pins 0-13 can be used for digital input or output</a:t>
            </a:r>
            <a:endParaRPr/>
          </a:p>
          <a:p>
            <a:pPr marL="114300" lvl="0" indent="0" algn="just" rtl="0">
              <a:lnSpc>
                <a:spcPct val="100000"/>
              </a:lnSpc>
              <a:spcBef>
                <a:spcPts val="360"/>
              </a:spcBef>
              <a:spcAft>
                <a:spcPts val="0"/>
              </a:spcAft>
              <a:buSzPts val="1800"/>
              <a:buNone/>
            </a:pPr>
            <a:r>
              <a:rPr lang="en-US" sz="2400">
                <a:solidFill>
                  <a:srgbClr val="FF0000"/>
                </a:solidFill>
              </a:rPr>
              <a:t>5. PWM </a:t>
            </a:r>
            <a:r>
              <a:rPr lang="en-US" sz="2400"/>
              <a:t>– The pins marked with the (~) symbol can simulate analog output</a:t>
            </a:r>
            <a:endParaRPr/>
          </a:p>
          <a:p>
            <a:pPr marL="114300" lvl="0" indent="0" algn="just" rtl="0">
              <a:lnSpc>
                <a:spcPct val="100000"/>
              </a:lnSpc>
              <a:spcBef>
                <a:spcPts val="360"/>
              </a:spcBef>
              <a:spcAft>
                <a:spcPts val="0"/>
              </a:spcAft>
              <a:buSzPts val="1800"/>
              <a:buNone/>
            </a:pPr>
            <a:r>
              <a:rPr lang="en-US" sz="2400">
                <a:solidFill>
                  <a:srgbClr val="FF0000"/>
                </a:solidFill>
              </a:rPr>
              <a:t>6. USB Connection </a:t>
            </a:r>
            <a:r>
              <a:rPr lang="en-US" sz="2400"/>
              <a:t>– Used for powering up your Arduino and uploading sketches</a:t>
            </a:r>
            <a:endParaRPr/>
          </a:p>
          <a:p>
            <a:pPr marL="114300" lvl="0" indent="0" algn="just" rtl="0">
              <a:lnSpc>
                <a:spcPct val="100000"/>
              </a:lnSpc>
              <a:spcBef>
                <a:spcPts val="360"/>
              </a:spcBef>
              <a:spcAft>
                <a:spcPts val="0"/>
              </a:spcAft>
              <a:buSzPts val="1800"/>
              <a:buNone/>
            </a:pPr>
            <a:endParaRPr sz="2400"/>
          </a:p>
        </p:txBody>
      </p:sp>
      <p:sp>
        <p:nvSpPr>
          <p:cNvPr id="122" name="Google Shape;12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pic>
        <p:nvPicPr>
          <p:cNvPr id="123" name="Google Shape;123;p6"/>
          <p:cNvPicPr preferRelativeResize="0"/>
          <p:nvPr/>
        </p:nvPicPr>
        <p:blipFill rotWithShape="1">
          <a:blip r:embed="rId3">
            <a:alphaModFix/>
          </a:blip>
          <a:srcRect/>
          <a:stretch/>
        </p:blipFill>
        <p:spPr>
          <a:xfrm>
            <a:off x="521110" y="173569"/>
            <a:ext cx="1720645" cy="7232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1497724" y="0"/>
            <a:ext cx="5500385"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Board Breakdown</a:t>
            </a:r>
            <a:endParaRPr/>
          </a:p>
        </p:txBody>
      </p:sp>
      <p:sp>
        <p:nvSpPr>
          <p:cNvPr id="130" name="Google Shape;130;p9"/>
          <p:cNvSpPr txBox="1">
            <a:spLocks noGrp="1"/>
          </p:cNvSpPr>
          <p:nvPr>
            <p:ph type="body" idx="1"/>
          </p:nvPr>
        </p:nvSpPr>
        <p:spPr>
          <a:xfrm>
            <a:off x="71120" y="833466"/>
            <a:ext cx="8917016" cy="5602085"/>
          </a:xfrm>
          <a:prstGeom prst="rect">
            <a:avLst/>
          </a:prstGeom>
          <a:noFill/>
          <a:ln>
            <a:noFill/>
          </a:ln>
        </p:spPr>
        <p:txBody>
          <a:bodyPr spcFirstLastPara="1" wrap="square" lIns="91425" tIns="45700" rIns="91425" bIns="45700" anchor="t" anchorCtr="0">
            <a:noAutofit/>
          </a:bodyPr>
          <a:lstStyle/>
          <a:p>
            <a:pPr marL="114300" lvl="0" indent="0" algn="just" rtl="0">
              <a:lnSpc>
                <a:spcPct val="100000"/>
              </a:lnSpc>
              <a:spcBef>
                <a:spcPts val="360"/>
              </a:spcBef>
              <a:spcAft>
                <a:spcPts val="0"/>
              </a:spcAft>
              <a:buSzPts val="1800"/>
              <a:buNone/>
            </a:pPr>
            <a:r>
              <a:rPr lang="en-US" sz="2400">
                <a:solidFill>
                  <a:srgbClr val="FF0000"/>
                </a:solidFill>
              </a:rPr>
              <a:t>7. TX/RX </a:t>
            </a:r>
            <a:r>
              <a:rPr lang="en-US" sz="2400"/>
              <a:t>– Transmit and receive data indication LEDs</a:t>
            </a:r>
            <a:endParaRPr/>
          </a:p>
          <a:p>
            <a:pPr marL="114300" lvl="0" indent="0" algn="just" rtl="0">
              <a:lnSpc>
                <a:spcPct val="100000"/>
              </a:lnSpc>
              <a:spcBef>
                <a:spcPts val="360"/>
              </a:spcBef>
              <a:spcAft>
                <a:spcPts val="0"/>
              </a:spcAft>
              <a:buSzPts val="1800"/>
              <a:buNone/>
            </a:pPr>
            <a:r>
              <a:rPr lang="en-US" sz="2400">
                <a:solidFill>
                  <a:srgbClr val="FF0000"/>
                </a:solidFill>
              </a:rPr>
              <a:t>8. ATmega Microcontroller </a:t>
            </a:r>
            <a:r>
              <a:rPr lang="en-US" sz="2400"/>
              <a:t>– This is the brains and is where the programs are stored</a:t>
            </a:r>
            <a:endParaRPr/>
          </a:p>
          <a:p>
            <a:pPr marL="114300" lvl="0" indent="0" algn="just" rtl="0">
              <a:lnSpc>
                <a:spcPct val="100000"/>
              </a:lnSpc>
              <a:spcBef>
                <a:spcPts val="360"/>
              </a:spcBef>
              <a:spcAft>
                <a:spcPts val="0"/>
              </a:spcAft>
              <a:buSzPts val="1800"/>
              <a:buNone/>
            </a:pPr>
            <a:r>
              <a:rPr lang="en-US" sz="2400">
                <a:solidFill>
                  <a:srgbClr val="FF0000"/>
                </a:solidFill>
              </a:rPr>
              <a:t>9. Power LED Indicator </a:t>
            </a:r>
            <a:r>
              <a:rPr lang="en-US" sz="2400"/>
              <a:t>– This LED lights up anytime the board is plugged in a power source</a:t>
            </a:r>
            <a:endParaRPr/>
          </a:p>
          <a:p>
            <a:pPr marL="114300" lvl="0" indent="0" algn="just" rtl="0">
              <a:lnSpc>
                <a:spcPct val="100000"/>
              </a:lnSpc>
              <a:spcBef>
                <a:spcPts val="360"/>
              </a:spcBef>
              <a:spcAft>
                <a:spcPts val="0"/>
              </a:spcAft>
              <a:buSzPts val="1800"/>
              <a:buNone/>
            </a:pPr>
            <a:r>
              <a:rPr lang="en-US" sz="2400">
                <a:solidFill>
                  <a:srgbClr val="FF0000"/>
                </a:solidFill>
              </a:rPr>
              <a:t>10. Voltage Regulator </a:t>
            </a:r>
            <a:r>
              <a:rPr lang="en-US" sz="2400"/>
              <a:t>– This controls the amount of voltage going into the Arduino board</a:t>
            </a:r>
            <a:endParaRPr/>
          </a:p>
          <a:p>
            <a:pPr marL="114300" lvl="0" indent="0" algn="just" rtl="0">
              <a:lnSpc>
                <a:spcPct val="100000"/>
              </a:lnSpc>
              <a:spcBef>
                <a:spcPts val="360"/>
              </a:spcBef>
              <a:spcAft>
                <a:spcPts val="0"/>
              </a:spcAft>
              <a:buSzPts val="1800"/>
              <a:buNone/>
            </a:pPr>
            <a:r>
              <a:rPr lang="en-US" sz="2400">
                <a:solidFill>
                  <a:srgbClr val="FF0000"/>
                </a:solidFill>
              </a:rPr>
              <a:t>11. DC Power Barrel Jack </a:t>
            </a:r>
            <a:r>
              <a:rPr lang="en-US" sz="2400"/>
              <a:t>– This is used for powering your Arduino with a power supply</a:t>
            </a:r>
            <a:endParaRPr/>
          </a:p>
          <a:p>
            <a:pPr marL="114300" lvl="0" indent="0" algn="just" rtl="0">
              <a:lnSpc>
                <a:spcPct val="100000"/>
              </a:lnSpc>
              <a:spcBef>
                <a:spcPts val="360"/>
              </a:spcBef>
              <a:spcAft>
                <a:spcPts val="0"/>
              </a:spcAft>
              <a:buSzPts val="1800"/>
              <a:buNone/>
            </a:pPr>
            <a:r>
              <a:rPr lang="en-US" sz="2400">
                <a:solidFill>
                  <a:srgbClr val="FF0000"/>
                </a:solidFill>
              </a:rPr>
              <a:t>12. 3.3V Pin </a:t>
            </a:r>
            <a:r>
              <a:rPr lang="en-US" sz="2400"/>
              <a:t>– This pin supplies 3.3 volts of power to your projects</a:t>
            </a:r>
            <a:endParaRPr/>
          </a:p>
          <a:p>
            <a:pPr marL="114300" lvl="0" indent="0" algn="just" rtl="0">
              <a:lnSpc>
                <a:spcPct val="100000"/>
              </a:lnSpc>
              <a:spcBef>
                <a:spcPts val="360"/>
              </a:spcBef>
              <a:spcAft>
                <a:spcPts val="0"/>
              </a:spcAft>
              <a:buSzPts val="1800"/>
              <a:buNone/>
            </a:pPr>
            <a:r>
              <a:rPr lang="en-US" sz="2400">
                <a:solidFill>
                  <a:srgbClr val="FF0000"/>
                </a:solidFill>
              </a:rPr>
              <a:t>13. 5V Pin </a:t>
            </a:r>
            <a:r>
              <a:rPr lang="en-US" sz="2400"/>
              <a:t>– This pin supplies 5 volts of power to your projects</a:t>
            </a:r>
            <a:endParaRPr/>
          </a:p>
          <a:p>
            <a:pPr marL="114300" lvl="0" indent="0" algn="just" rtl="0">
              <a:lnSpc>
                <a:spcPct val="100000"/>
              </a:lnSpc>
              <a:spcBef>
                <a:spcPts val="360"/>
              </a:spcBef>
              <a:spcAft>
                <a:spcPts val="0"/>
              </a:spcAft>
              <a:buSzPts val="1800"/>
              <a:buNone/>
            </a:pPr>
            <a:r>
              <a:rPr lang="en-US" sz="2400">
                <a:solidFill>
                  <a:srgbClr val="FF0000"/>
                </a:solidFill>
              </a:rPr>
              <a:t>14. Ground Pins </a:t>
            </a:r>
            <a:r>
              <a:rPr lang="en-US" sz="2400"/>
              <a:t>– There are a few ground pins on the Arduino and they all work the same</a:t>
            </a:r>
            <a:endParaRPr/>
          </a:p>
          <a:p>
            <a:pPr marL="114300" lvl="0" indent="0" algn="just" rtl="0">
              <a:lnSpc>
                <a:spcPct val="100000"/>
              </a:lnSpc>
              <a:spcBef>
                <a:spcPts val="360"/>
              </a:spcBef>
              <a:spcAft>
                <a:spcPts val="0"/>
              </a:spcAft>
              <a:buSzPts val="1800"/>
              <a:buNone/>
            </a:pPr>
            <a:r>
              <a:rPr lang="en-US" sz="2400">
                <a:solidFill>
                  <a:srgbClr val="FF0000"/>
                </a:solidFill>
              </a:rPr>
              <a:t>15. Analog Pins </a:t>
            </a:r>
            <a:r>
              <a:rPr lang="en-US" sz="2400"/>
              <a:t>– These pins can read the signal from an analog sensor and convert it to digital</a:t>
            </a:r>
            <a:endParaRPr/>
          </a:p>
        </p:txBody>
      </p:sp>
      <p:sp>
        <p:nvSpPr>
          <p:cNvPr id="131" name="Google Shape;13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32" name="Google Shape;132;p9"/>
          <p:cNvPicPr preferRelativeResize="0"/>
          <p:nvPr/>
        </p:nvPicPr>
        <p:blipFill rotWithShape="1">
          <a:blip r:embed="rId3">
            <a:alphaModFix/>
          </a:blip>
          <a:srcRect/>
          <a:stretch/>
        </p:blipFill>
        <p:spPr>
          <a:xfrm>
            <a:off x="521110" y="173569"/>
            <a:ext cx="1720645" cy="7232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a:xfrm>
            <a:off x="2241755" y="0"/>
            <a:ext cx="4756354"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Arduino as Physical Computing Platform</a:t>
            </a:r>
            <a:endParaRPr/>
          </a:p>
        </p:txBody>
      </p:sp>
      <p:sp>
        <p:nvSpPr>
          <p:cNvPr id="139" name="Google Shape;13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40" name="Google Shape;140;p31"/>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141" name="Google Shape;141;p31"/>
          <p:cNvSpPr txBox="1">
            <a:spLocks noGrp="1"/>
          </p:cNvSpPr>
          <p:nvPr>
            <p:ph type="body" idx="1"/>
          </p:nvPr>
        </p:nvSpPr>
        <p:spPr>
          <a:xfrm>
            <a:off x="110359" y="1011770"/>
            <a:ext cx="8576441" cy="4885794"/>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t>.</a:t>
            </a:r>
            <a:endParaRPr/>
          </a:p>
        </p:txBody>
      </p:sp>
      <p:pic>
        <p:nvPicPr>
          <p:cNvPr id="142" name="Google Shape;142;p31"/>
          <p:cNvPicPr preferRelativeResize="0"/>
          <p:nvPr/>
        </p:nvPicPr>
        <p:blipFill rotWithShape="1">
          <a:blip r:embed="rId4">
            <a:alphaModFix/>
          </a:blip>
          <a:srcRect/>
          <a:stretch/>
        </p:blipFill>
        <p:spPr>
          <a:xfrm>
            <a:off x="203010" y="1347787"/>
            <a:ext cx="8483790" cy="50168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3813</Words>
  <Application>Microsoft Office PowerPoint</Application>
  <PresentationFormat>On-screen Show (4:3)</PresentationFormat>
  <Paragraphs>418</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Verdana</vt:lpstr>
      <vt:lpstr>Arial</vt:lpstr>
      <vt:lpstr>Calibri</vt:lpstr>
      <vt:lpstr>Arimo</vt:lpstr>
      <vt:lpstr>Times New Roman</vt:lpstr>
      <vt:lpstr>Office Theme</vt:lpstr>
      <vt:lpstr>PowerPoint Presentation</vt:lpstr>
      <vt:lpstr>Introduction to Arduino</vt:lpstr>
      <vt:lpstr>Types of Arduino Boards</vt:lpstr>
      <vt:lpstr>Types of Arduino board</vt:lpstr>
      <vt:lpstr>Types of Arduino board</vt:lpstr>
      <vt:lpstr>Arduino UNO</vt:lpstr>
      <vt:lpstr>Board Breakdown</vt:lpstr>
      <vt:lpstr>Board Breakdown</vt:lpstr>
      <vt:lpstr>Arduino as Physical Computing Platform</vt:lpstr>
      <vt:lpstr>General Architecture</vt:lpstr>
      <vt:lpstr>Arduino Communication Devices</vt:lpstr>
      <vt:lpstr>Characteristics</vt:lpstr>
      <vt:lpstr>Programming in Arduino</vt:lpstr>
      <vt:lpstr>Arduino IDE Software</vt:lpstr>
      <vt:lpstr>Writing Based Language</vt:lpstr>
      <vt:lpstr>Some Functions</vt:lpstr>
      <vt:lpstr>Bare Minimum Code</vt:lpstr>
      <vt:lpstr>Bare Minimum Code</vt:lpstr>
      <vt:lpstr>Variables</vt:lpstr>
      <vt:lpstr>Variables</vt:lpstr>
      <vt:lpstr>Variables Examples</vt:lpstr>
      <vt:lpstr>Serial Monitor</vt:lpstr>
      <vt:lpstr>Common Serial commands</vt:lpstr>
      <vt:lpstr>Types of Sensors</vt:lpstr>
      <vt:lpstr>Types of Sensors</vt:lpstr>
      <vt:lpstr>Motors</vt:lpstr>
      <vt:lpstr>Motors</vt:lpstr>
      <vt:lpstr>Motors</vt:lpstr>
      <vt:lpstr>Motors</vt:lpstr>
      <vt:lpstr>Relays</vt:lpstr>
      <vt:lpstr>Displays</vt:lpstr>
      <vt:lpstr>Arduino Case Studies</vt:lpstr>
      <vt:lpstr>Case Studies and Applications</vt:lpstr>
      <vt:lpstr>Smart Home Automation Overview</vt:lpstr>
      <vt:lpstr>Arduino in Smart Home Automation</vt:lpstr>
      <vt:lpstr>Smart Cities Overview </vt:lpstr>
      <vt:lpstr>Arduino in Smart Cities</vt:lpstr>
      <vt:lpstr>Healthcare Overview</vt:lpstr>
      <vt:lpstr>Arduino in Healthcare</vt:lpstr>
      <vt:lpstr>Arduino in Wearable Devices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ABC</dc:creator>
  <cp:lastModifiedBy>Shruti Dhiman</cp:lastModifiedBy>
  <cp:revision>6</cp:revision>
  <dcterms:created xsi:type="dcterms:W3CDTF">2010-04-09T07:36:15Z</dcterms:created>
  <dcterms:modified xsi:type="dcterms:W3CDTF">2024-11-13T17:08:18Z</dcterms:modified>
</cp:coreProperties>
</file>